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21"/>
  </p:notesMasterIdLst>
  <p:handoutMasterIdLst>
    <p:handoutMasterId r:id="rId22"/>
  </p:handoutMasterIdLst>
  <p:sldIdLst>
    <p:sldId id="269" r:id="rId2"/>
    <p:sldId id="270" r:id="rId3"/>
    <p:sldId id="296" r:id="rId4"/>
    <p:sldId id="303" r:id="rId5"/>
    <p:sldId id="323" r:id="rId6"/>
    <p:sldId id="324" r:id="rId7"/>
    <p:sldId id="304" r:id="rId8"/>
    <p:sldId id="299" r:id="rId9"/>
    <p:sldId id="301" r:id="rId10"/>
    <p:sldId id="322" r:id="rId11"/>
    <p:sldId id="312" r:id="rId12"/>
    <p:sldId id="313" r:id="rId13"/>
    <p:sldId id="300" r:id="rId14"/>
    <p:sldId id="293" r:id="rId15"/>
    <p:sldId id="325" r:id="rId16"/>
    <p:sldId id="321" r:id="rId17"/>
    <p:sldId id="318" r:id="rId18"/>
    <p:sldId id="311" r:id="rId19"/>
    <p:sldId id="291" r:id="rId20"/>
  </p:sldIdLst>
  <p:sldSz cx="9144000" cy="6858000" type="screen4x3"/>
  <p:notesSz cx="6797675" cy="9926638"/>
  <p:defaultTextStyle>
    <a:defPPr rtl="0">
      <a:defRPr lang="el-gr"/>
    </a:defPPr>
    <a:lvl1pPr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1pPr>
    <a:lvl2pPr marL="4572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2pPr>
    <a:lvl3pPr marL="9144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3pPr>
    <a:lvl4pPr marL="13716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4pPr>
    <a:lvl5pPr marL="1828800" algn="l" rtl="0" fontAlgn="base">
      <a:spcBef>
        <a:spcPct val="20000"/>
      </a:spcBef>
      <a:spcAft>
        <a:spcPct val="0"/>
      </a:spcAft>
      <a:buClr>
        <a:schemeClr val="accent2"/>
      </a:buClr>
      <a:buSzPct val="70000"/>
      <a:buFont typeface="Wingdings" pitchFamily="2" charset="2"/>
      <a:buChar char="l"/>
      <a:defRPr sz="2600" kern="1200">
        <a:solidFill>
          <a:schemeClr val="tx1"/>
        </a:solidFill>
        <a:latin typeface="Arial" charset="0"/>
        <a:ea typeface="+mn-ea"/>
        <a:cs typeface="+mn-cs"/>
      </a:defRPr>
    </a:lvl5pPr>
    <a:lvl6pPr marL="2286000" algn="l" defTabSz="914400" rtl="0" eaLnBrk="1" latinLnBrk="0" hangingPunct="1">
      <a:defRPr sz="2600" kern="1200">
        <a:solidFill>
          <a:schemeClr val="tx1"/>
        </a:solidFill>
        <a:latin typeface="Arial" charset="0"/>
        <a:ea typeface="+mn-ea"/>
        <a:cs typeface="+mn-cs"/>
      </a:defRPr>
    </a:lvl6pPr>
    <a:lvl7pPr marL="2743200" algn="l" defTabSz="914400" rtl="0" eaLnBrk="1" latinLnBrk="0" hangingPunct="1">
      <a:defRPr sz="2600" kern="1200">
        <a:solidFill>
          <a:schemeClr val="tx1"/>
        </a:solidFill>
        <a:latin typeface="Arial" charset="0"/>
        <a:ea typeface="+mn-ea"/>
        <a:cs typeface="+mn-cs"/>
      </a:defRPr>
    </a:lvl7pPr>
    <a:lvl8pPr marL="3200400" algn="l" defTabSz="914400" rtl="0" eaLnBrk="1" latinLnBrk="0" hangingPunct="1">
      <a:defRPr sz="2600" kern="1200">
        <a:solidFill>
          <a:schemeClr val="tx1"/>
        </a:solidFill>
        <a:latin typeface="Arial" charset="0"/>
        <a:ea typeface="+mn-ea"/>
        <a:cs typeface="+mn-cs"/>
      </a:defRPr>
    </a:lvl8pPr>
    <a:lvl9pPr marL="3657600" algn="l" defTabSz="914400" rtl="0" eaLnBrk="1" latinLnBrk="0" hangingPunct="1">
      <a:defRPr sz="2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2084"/>
    <a:srgbClr val="11598D"/>
    <a:srgbClr val="03294C"/>
    <a:srgbClr val="B5DA9B"/>
    <a:srgbClr val="330066"/>
    <a:srgbClr val="B2CBCB"/>
    <a:srgbClr val="CCCC00"/>
    <a:srgbClr val="893611"/>
    <a:srgbClr val="A44114"/>
    <a:srgbClr val="F3B9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7155" autoAdjust="0"/>
  </p:normalViewPr>
  <p:slideViewPr>
    <p:cSldViewPr>
      <p:cViewPr varScale="1">
        <p:scale>
          <a:sx n="110" d="100"/>
          <a:sy n="110" d="100"/>
        </p:scale>
        <p:origin x="1602" y="108"/>
      </p:cViewPr>
      <p:guideLst>
        <p:guide orient="horz" pos="2160"/>
        <p:guide pos="2880"/>
      </p:guideLst>
    </p:cSldViewPr>
  </p:slideViewPr>
  <p:notesTextViewPr>
    <p:cViewPr>
      <p:scale>
        <a:sx n="1" d="1"/>
        <a:sy n="1" d="1"/>
      </p:scale>
      <p:origin x="0" y="0"/>
    </p:cViewPr>
  </p:notesTextViewPr>
  <p:notesViewPr>
    <p:cSldViewPr>
      <p:cViewPr varScale="1">
        <p:scale>
          <a:sx n="87" d="100"/>
          <a:sy n="87" d="100"/>
        </p:scale>
        <p:origin x="37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Γνωστοποιήσεις Περιστατικών Παραβίασης Δεδομένων</c:v>
                </c:pt>
              </c:strCache>
            </c:strRef>
          </c:tx>
          <c:spPr>
            <a:solidFill>
              <a:schemeClr val="tx2"/>
            </a:solidFill>
            <a:ln>
              <a:noFill/>
            </a:ln>
            <a:effectLst/>
          </c:spPr>
          <c:invertIfNegative val="0"/>
          <c:cat>
            <c:numRef>
              <c:f>Sheet1!$A$2:$A$6</c:f>
              <c:numCache>
                <c:formatCode>General</c:formatCode>
                <c:ptCount val="5"/>
                <c:pt idx="0">
                  <c:v>2019</c:v>
                </c:pt>
                <c:pt idx="1">
                  <c:v>2020</c:v>
                </c:pt>
                <c:pt idx="2">
                  <c:v>2021</c:v>
                </c:pt>
                <c:pt idx="3">
                  <c:v>2022</c:v>
                </c:pt>
                <c:pt idx="4">
                  <c:v>2023</c:v>
                </c:pt>
              </c:numCache>
            </c:numRef>
          </c:cat>
          <c:val>
            <c:numRef>
              <c:f>Sheet1!$B$2:$B$6</c:f>
              <c:numCache>
                <c:formatCode>General</c:formatCode>
                <c:ptCount val="5"/>
                <c:pt idx="0">
                  <c:v>63</c:v>
                </c:pt>
                <c:pt idx="1">
                  <c:v>87</c:v>
                </c:pt>
                <c:pt idx="2">
                  <c:v>108</c:v>
                </c:pt>
                <c:pt idx="3">
                  <c:v>65</c:v>
                </c:pt>
                <c:pt idx="4">
                  <c:v>109</c:v>
                </c:pt>
              </c:numCache>
            </c:numRef>
          </c:val>
          <c:extLst>
            <c:ext xmlns:c16="http://schemas.microsoft.com/office/drawing/2014/chart" uri="{C3380CC4-5D6E-409C-BE32-E72D297353CC}">
              <c16:uniqueId val="{00000000-66E5-4A3C-9883-661D11E73525}"/>
            </c:ext>
          </c:extLst>
        </c:ser>
        <c:dLbls>
          <c:showLegendKey val="0"/>
          <c:showVal val="0"/>
          <c:showCatName val="0"/>
          <c:showSerName val="0"/>
          <c:showPercent val="0"/>
          <c:showBubbleSize val="0"/>
        </c:dLbls>
        <c:gapWidth val="150"/>
        <c:overlap val="100"/>
        <c:axId val="422873024"/>
        <c:axId val="422875544"/>
      </c:barChart>
      <c:catAx>
        <c:axId val="422873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422875544"/>
        <c:crosses val="autoZero"/>
        <c:auto val="1"/>
        <c:lblAlgn val="ctr"/>
        <c:lblOffset val="100"/>
        <c:noMultiLvlLbl val="0"/>
      </c:catAx>
      <c:valAx>
        <c:axId val="422875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4228730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Έλεγχοι κατά την περίοδο 2019-2023</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004-407F-8DC9-49D383BD15A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004-407F-8DC9-49D383BD15A3}"/>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1-7DE4-4988-BC2B-A35FDE42B22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004-407F-8DC9-49D383BD15A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l-GR"/>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Επιτόπιοι Έλεγχοι</c:v>
                </c:pt>
                <c:pt idx="1">
                  <c:v>Έλεγχοι μέσω ερωτηματολογίου</c:v>
                </c:pt>
                <c:pt idx="2">
                  <c:v>Έλεγχοι σε ιστοσελίδες</c:v>
                </c:pt>
                <c:pt idx="3">
                  <c:v>Έλεγχοι για cookies</c:v>
                </c:pt>
              </c:strCache>
            </c:strRef>
          </c:cat>
          <c:val>
            <c:numRef>
              <c:f>Sheet1!$B$2:$B$5</c:f>
              <c:numCache>
                <c:formatCode>General</c:formatCode>
                <c:ptCount val="4"/>
                <c:pt idx="0">
                  <c:v>106</c:v>
                </c:pt>
                <c:pt idx="1">
                  <c:v>298</c:v>
                </c:pt>
                <c:pt idx="2">
                  <c:v>30</c:v>
                </c:pt>
                <c:pt idx="3">
                  <c:v>55</c:v>
                </c:pt>
              </c:numCache>
            </c:numRef>
          </c:val>
          <c:extLst>
            <c:ext xmlns:c16="http://schemas.microsoft.com/office/drawing/2014/chart" uri="{C3380CC4-5D6E-409C-BE32-E72D297353CC}">
              <c16:uniqueId val="{00000000-7DE4-4988-BC2B-A35FDE42B226}"/>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Ορθογώνιο 2"/>
          <p:cNvSpPr>
            <a:spLocks noGrp="1" noChangeArrowheads="1"/>
          </p:cNvSpPr>
          <p:nvPr>
            <p:ph type="hdr" sz="quarter"/>
          </p:nvPr>
        </p:nvSpPr>
        <p:spPr bwMode="auto">
          <a:xfrm>
            <a:off x="0"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vl1pPr>
          </a:lstStyle>
          <a:p>
            <a:pPr rtl="0"/>
            <a:endParaRPr lang="el-GR">
              <a:latin typeface="Arial" panose="020B0604020202020204" pitchFamily="34" charset="0"/>
            </a:endParaRPr>
          </a:p>
        </p:txBody>
      </p:sp>
      <p:sp>
        <p:nvSpPr>
          <p:cNvPr id="34819" name="Ορθογώνιο 3"/>
          <p:cNvSpPr>
            <a:spLocks noGrp="1" noChangeArrowheads="1"/>
          </p:cNvSpPr>
          <p:nvPr>
            <p:ph type="dt" sz="quarter" idx="1"/>
          </p:nvPr>
        </p:nvSpPr>
        <p:spPr bwMode="auto">
          <a:xfrm>
            <a:off x="3849862"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vl1pPr>
          </a:lstStyle>
          <a:p>
            <a:pPr rtl="0"/>
            <a:fld id="{2842A1F9-E692-483A-AE7E-A81D82243ECA}" type="datetime1">
              <a:rPr lang="el-GR" smtClean="0">
                <a:latin typeface="Arial" panose="020B0604020202020204" pitchFamily="34" charset="0"/>
              </a:rPr>
              <a:t>10/4/2024</a:t>
            </a:fld>
            <a:endParaRPr lang="el-GR">
              <a:latin typeface="Arial" panose="020B0604020202020204" pitchFamily="34" charset="0"/>
            </a:endParaRPr>
          </a:p>
        </p:txBody>
      </p:sp>
      <p:sp>
        <p:nvSpPr>
          <p:cNvPr id="34820" name="Ορθογώνιο 4"/>
          <p:cNvSpPr>
            <a:spLocks noGrp="1" noChangeArrowheads="1"/>
          </p:cNvSpPr>
          <p:nvPr>
            <p:ph type="ftr" sz="quarter" idx="2"/>
          </p:nvPr>
        </p:nvSpPr>
        <p:spPr bwMode="auto">
          <a:xfrm>
            <a:off x="0"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vl1pPr>
          </a:lstStyle>
          <a:p>
            <a:pPr rtl="0"/>
            <a:endParaRPr lang="el-GR">
              <a:latin typeface="Arial" panose="020B0604020202020204" pitchFamily="34" charset="0"/>
            </a:endParaRPr>
          </a:p>
        </p:txBody>
      </p:sp>
      <p:sp>
        <p:nvSpPr>
          <p:cNvPr id="34821" name="Ορθογώνιο 5"/>
          <p:cNvSpPr>
            <a:spLocks noGrp="1" noChangeArrowheads="1"/>
          </p:cNvSpPr>
          <p:nvPr>
            <p:ph type="sldNum" sz="quarter" idx="3"/>
          </p:nvPr>
        </p:nvSpPr>
        <p:spPr bwMode="auto">
          <a:xfrm>
            <a:off x="3849862"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vl1pPr>
          </a:lstStyle>
          <a:p>
            <a:pPr rtl="0"/>
            <a:fld id="{F0B6EC5B-DE15-4B62-9DC0-DE1BD893DD16}" type="slidenum">
              <a:rPr lang="el-GR" smtClean="0">
                <a:latin typeface="Arial" panose="020B0604020202020204" pitchFamily="34" charset="0"/>
              </a:rPr>
              <a:pPr/>
              <a:t>‹#›</a:t>
            </a:fld>
            <a:endParaRPr lang="el-GR">
              <a:latin typeface="Arial" panose="020B0604020202020204" pitchFamily="34" charset="0"/>
            </a:endParaRPr>
          </a:p>
        </p:txBody>
      </p:sp>
    </p:spTree>
    <p:extLst>
      <p:ext uri="{BB962C8B-B14F-4D97-AF65-F5344CB8AC3E}">
        <p14:creationId xmlns:p14="http://schemas.microsoft.com/office/powerpoint/2010/main" val="18248682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Ορθογώνιο 2"/>
          <p:cNvSpPr>
            <a:spLocks noGrp="1" noChangeArrowheads="1"/>
          </p:cNvSpPr>
          <p:nvPr>
            <p:ph type="hdr" sz="quarter"/>
          </p:nvPr>
        </p:nvSpPr>
        <p:spPr bwMode="auto">
          <a:xfrm>
            <a:off x="0"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el-GR" noProof="0"/>
          </a:p>
        </p:txBody>
      </p:sp>
      <p:sp>
        <p:nvSpPr>
          <p:cNvPr id="26627" name="Ορθογώνιο 3"/>
          <p:cNvSpPr>
            <a:spLocks noGrp="1" noChangeArrowheads="1"/>
          </p:cNvSpPr>
          <p:nvPr>
            <p:ph type="dt" idx="1"/>
          </p:nvPr>
        </p:nvSpPr>
        <p:spPr bwMode="auto">
          <a:xfrm>
            <a:off x="3849862" y="0"/>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490334B6-30D2-453E-A13F-993B50C79515}" type="datetime1">
              <a:rPr lang="el-GR" noProof="0" smtClean="0"/>
              <a:t>10/4/2024</a:t>
            </a:fld>
            <a:endParaRPr lang="el-GR" noProof="0"/>
          </a:p>
        </p:txBody>
      </p:sp>
      <p:sp>
        <p:nvSpPr>
          <p:cNvPr id="26628" name="Ορθογώνιο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Ορθογώνιο 5"/>
          <p:cNvSpPr>
            <a:spLocks noGrp="1" noChangeArrowheads="1"/>
          </p:cNvSpPr>
          <p:nvPr>
            <p:ph type="body" sz="quarter" idx="3"/>
          </p:nvPr>
        </p:nvSpPr>
        <p:spPr bwMode="auto">
          <a:xfrm>
            <a:off x="680383" y="4715831"/>
            <a:ext cx="5436909" cy="4466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t" anchorCtr="0" compatLnSpc="1">
            <a:prstTxWarp prst="textNoShape">
              <a:avLst/>
            </a:prstTxWarp>
          </a:bodyPr>
          <a:lstStyle/>
          <a:p>
            <a:pPr lvl="0" rtl="0"/>
            <a:r>
              <a:rPr lang="el-GR" noProof="0"/>
              <a:t>Κάντε κλικ, για να επεξεργαστείτε τα 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26630" name="Ορθογώνιο 6"/>
          <p:cNvSpPr>
            <a:spLocks noGrp="1" noChangeArrowheads="1"/>
          </p:cNvSpPr>
          <p:nvPr>
            <p:ph type="ftr" sz="quarter" idx="4"/>
          </p:nvPr>
        </p:nvSpPr>
        <p:spPr bwMode="auto">
          <a:xfrm>
            <a:off x="0"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defTabSz="931863">
              <a:spcBef>
                <a:spcPct val="0"/>
              </a:spcBef>
              <a:buClrTx/>
              <a:buSzTx/>
              <a:buFontTx/>
              <a:buNone/>
              <a:defRPr sz="1200">
                <a:latin typeface="Arial" panose="020B0604020202020204" pitchFamily="34" charset="0"/>
              </a:defRPr>
            </a:lvl1pPr>
          </a:lstStyle>
          <a:p>
            <a:endParaRPr lang="el-GR" noProof="0"/>
          </a:p>
        </p:txBody>
      </p:sp>
      <p:sp>
        <p:nvSpPr>
          <p:cNvPr id="26631" name="Ορθογώνιο 7"/>
          <p:cNvSpPr>
            <a:spLocks noGrp="1" noChangeArrowheads="1"/>
          </p:cNvSpPr>
          <p:nvPr>
            <p:ph type="sldNum" sz="quarter" idx="5"/>
          </p:nvPr>
        </p:nvSpPr>
        <p:spPr bwMode="auto">
          <a:xfrm>
            <a:off x="3849862" y="9428272"/>
            <a:ext cx="2946275" cy="496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rtlCol="0" anchor="b" anchorCtr="0" compatLnSpc="1">
            <a:prstTxWarp prst="textNoShape">
              <a:avLst/>
            </a:prstTxWarp>
          </a:bodyPr>
          <a:lstStyle>
            <a:lvl1pPr algn="r" defTabSz="931863">
              <a:spcBef>
                <a:spcPct val="0"/>
              </a:spcBef>
              <a:buClrTx/>
              <a:buSzTx/>
              <a:buFontTx/>
              <a:buNone/>
              <a:defRPr sz="1200">
                <a:latin typeface="Arial" panose="020B0604020202020204" pitchFamily="34" charset="0"/>
              </a:defRPr>
            </a:lvl1pPr>
          </a:lstStyle>
          <a:p>
            <a:fld id="{823FACB9-4E35-4CB3-835A-2EBF55FAEDE3}" type="slidenum">
              <a:rPr lang="el-GR" noProof="0" smtClean="0"/>
              <a:pPr/>
              <a:t>‹#›</a:t>
            </a:fld>
            <a:endParaRPr lang="el-GR" noProof="0"/>
          </a:p>
        </p:txBody>
      </p:sp>
    </p:spTree>
    <p:extLst>
      <p:ext uri="{BB962C8B-B14F-4D97-AF65-F5344CB8AC3E}">
        <p14:creationId xmlns:p14="http://schemas.microsoft.com/office/powerpoint/2010/main" val="971869428"/>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panose="020B0604020202020204" pitchFamily="34" charset="0"/>
        <a:ea typeface="+mn-ea"/>
        <a:cs typeface="Arial"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1</a:t>
            </a:fld>
            <a:endParaRPr lang="el-GR" noProof="0"/>
          </a:p>
        </p:txBody>
      </p:sp>
    </p:spTree>
    <p:extLst>
      <p:ext uri="{BB962C8B-B14F-4D97-AF65-F5344CB8AC3E}">
        <p14:creationId xmlns:p14="http://schemas.microsoft.com/office/powerpoint/2010/main" val="3819344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823FACB9-4E35-4CB3-835A-2EBF55FAEDE3}" type="slidenum">
              <a:rPr lang="el-GR" noProof="0" smtClean="0"/>
              <a:pPr/>
              <a:t>2</a:t>
            </a:fld>
            <a:endParaRPr lang="el-GR" noProof="0"/>
          </a:p>
        </p:txBody>
      </p:sp>
    </p:spTree>
    <p:extLst>
      <p:ext uri="{BB962C8B-B14F-4D97-AF65-F5344CB8AC3E}">
        <p14:creationId xmlns:p14="http://schemas.microsoft.com/office/powerpoint/2010/main" val="3364346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67B5A5-8067-E212-BB73-2152AAAB019F}"/>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29A39C9D-3C97-33AD-BE2A-96FEB50FF68B}"/>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59B91C79-2798-B075-DA45-22A10AA4D19B}"/>
              </a:ext>
            </a:extLst>
          </p:cNvPr>
          <p:cNvSpPr>
            <a:spLocks noGrp="1"/>
          </p:cNvSpPr>
          <p:nvPr>
            <p:ph type="body" idx="1"/>
          </p:nvPr>
        </p:nvSpPr>
        <p:spPr/>
        <p:txBody>
          <a:bodyPr/>
          <a:lstStyle/>
          <a:p>
            <a:endParaRPr lang="el-GR"/>
          </a:p>
        </p:txBody>
      </p:sp>
      <p:sp>
        <p:nvSpPr>
          <p:cNvPr id="4" name="Θέση αριθμού διαφάνειας 3">
            <a:extLst>
              <a:ext uri="{FF2B5EF4-FFF2-40B4-BE49-F238E27FC236}">
                <a16:creationId xmlns:a16="http://schemas.microsoft.com/office/drawing/2014/main" id="{8BDE636D-542B-91CE-2B4F-7A47B37CDA78}"/>
              </a:ext>
            </a:extLst>
          </p:cNvPr>
          <p:cNvSpPr>
            <a:spLocks noGrp="1"/>
          </p:cNvSpPr>
          <p:nvPr>
            <p:ph type="sldNum" sz="quarter" idx="5"/>
          </p:nvPr>
        </p:nvSpPr>
        <p:spPr/>
        <p:txBody>
          <a:bodyPr/>
          <a:lstStyle/>
          <a:p>
            <a:fld id="{823FACB9-4E35-4CB3-835A-2EBF55FAEDE3}" type="slidenum">
              <a:rPr lang="el-GR" noProof="0" smtClean="0"/>
              <a:pPr/>
              <a:t>14</a:t>
            </a:fld>
            <a:endParaRPr lang="el-GR" noProof="0"/>
          </a:p>
        </p:txBody>
      </p:sp>
    </p:spTree>
    <p:extLst>
      <p:ext uri="{BB962C8B-B14F-4D97-AF65-F5344CB8AC3E}">
        <p14:creationId xmlns:p14="http://schemas.microsoft.com/office/powerpoint/2010/main" val="618697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47106" name="Γραμμή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grpSp>
        <p:nvGrpSpPr>
          <p:cNvPr id="47112" name="Ομάδα 8"/>
          <p:cNvGrpSpPr>
            <a:grpSpLocks/>
          </p:cNvGrpSpPr>
          <p:nvPr/>
        </p:nvGrpSpPr>
        <p:grpSpPr bwMode="auto">
          <a:xfrm>
            <a:off x="7493000" y="2992438"/>
            <a:ext cx="1338263" cy="2189162"/>
            <a:chOff x="4704" y="1885"/>
            <a:chExt cx="843" cy="1379"/>
          </a:xfrm>
        </p:grpSpPr>
        <p:sp>
          <p:nvSpPr>
            <p:cNvPr id="47113" name="Έλλειψη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4" name="Έλλειψη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5" name="Έλλειψη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6" name="Έλλειψη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7" name="Έλλειψη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8" name="Έλλειψη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19" name="Έλλειψη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0" name="Έλλειψη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1" name="Έλλειψη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2" name="Έλλειψη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3" name="Έλλειψη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4" name="Έλλειψη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5" name="Έλλειψη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6" name="Έλλειψη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7" name="Έλλειψη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8" name="Έλλειψη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29" name="Έλλειψη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0" name="Έλλειψη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1" name="Έλλειψη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2" name="Έλλειψη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3" name="Έλλειψη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4" name="Έλλειψη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5" name="Έλλειψη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6" name="Έλλειψη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7" name="Έλλειψη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8" name="Έλλειψη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39" name="Έλλειψη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0" name="Έλλειψη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1" name="Έλλειψη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2" name="Έλλειψη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7143" name="Έλλειψη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grpSp>
      <p:sp>
        <p:nvSpPr>
          <p:cNvPr id="47144" name="Γραμμή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sp>
        <p:nvSpPr>
          <p:cNvPr id="47107" name="Θέση τίτλου 1"/>
          <p:cNvSpPr>
            <a:spLocks noGrp="1" noChangeArrowheads="1"/>
          </p:cNvSpPr>
          <p:nvPr>
            <p:ph type="ctrTitle" hasCustomPrompt="1"/>
          </p:nvPr>
        </p:nvSpPr>
        <p:spPr>
          <a:xfrm>
            <a:off x="315913" y="466725"/>
            <a:ext cx="6781800" cy="2133600"/>
          </a:xfrm>
        </p:spPr>
        <p:txBody>
          <a:bodyPr rtlCol="0"/>
          <a:lstStyle>
            <a:lvl1pPr algn="r">
              <a:defRPr sz="4400">
                <a:latin typeface="Arial" panose="020B0604020202020204" pitchFamily="34" charset="0"/>
              </a:defRPr>
            </a:lvl1pPr>
          </a:lstStyle>
          <a:p>
            <a:pPr lvl="0" rtl="0"/>
            <a:r>
              <a:rPr lang="el-GR" noProof="0"/>
              <a:t>Κάντε κλικ για να επεξεργαστείτε το Στυλ κύριου τίτλου</a:t>
            </a:r>
            <a:endParaRPr lang="el-GR" noProof="0" dirty="0"/>
          </a:p>
        </p:txBody>
      </p:sp>
      <p:sp>
        <p:nvSpPr>
          <p:cNvPr id="47108" name="Θέση κειμένου 2"/>
          <p:cNvSpPr>
            <a:spLocks noGrp="1" noChangeArrowheads="1"/>
          </p:cNvSpPr>
          <p:nvPr>
            <p:ph type="subTitle" idx="1" hasCustomPrompt="1"/>
          </p:nvPr>
        </p:nvSpPr>
        <p:spPr>
          <a:xfrm>
            <a:off x="849313" y="3049588"/>
            <a:ext cx="6248400" cy="2362200"/>
          </a:xfrm>
        </p:spPr>
        <p:txBody>
          <a:bodyPr rtlCol="0"/>
          <a:lstStyle>
            <a:lvl1pPr marL="0" indent="0" algn="r">
              <a:buFontTx/>
              <a:buNone/>
              <a:defRPr sz="2900">
                <a:latin typeface="Arial" panose="020B0604020202020204" pitchFamily="34" charset="0"/>
              </a:defRPr>
            </a:lvl1pPr>
          </a:lstStyle>
          <a:p>
            <a:pPr lvl="0" rtl="0"/>
            <a:r>
              <a:rPr lang="el-GR" noProof="0"/>
              <a:t>Κάντε κλικ για να επεξεργαστείτε τον υπότιτλο του υποδείγματος</a:t>
            </a:r>
            <a:endParaRPr lang="el-GR" noProof="0" dirty="0"/>
          </a:p>
        </p:txBody>
      </p:sp>
      <p:sp>
        <p:nvSpPr>
          <p:cNvPr id="47109" name="Θέση ημερομηνίας 3"/>
          <p:cNvSpPr>
            <a:spLocks noGrp="1" noChangeArrowheads="1"/>
          </p:cNvSpPr>
          <p:nvPr>
            <p:ph type="dt" sz="half" idx="2"/>
          </p:nvPr>
        </p:nvSpPr>
        <p:spPr/>
        <p:txBody>
          <a:bodyPr rtlCol="0"/>
          <a:lstStyle>
            <a:lvl1pPr>
              <a:defRPr>
                <a:latin typeface="Arial" panose="020B0604020202020204" pitchFamily="34" charset="0"/>
              </a:defRPr>
            </a:lvl1pPr>
          </a:lstStyle>
          <a:p>
            <a:fld id="{89BF8F33-1FBA-46BA-AD00-E6C874D49E95}" type="datetime1">
              <a:rPr lang="el-GR" altLang="en-US" smtClean="0"/>
              <a:t>10/4/2024</a:t>
            </a:fld>
            <a:endParaRPr lang="el-GR" altLang="en-US" dirty="0"/>
          </a:p>
        </p:txBody>
      </p:sp>
      <p:sp>
        <p:nvSpPr>
          <p:cNvPr id="47110" name="Θέση υποσέλιδου 4"/>
          <p:cNvSpPr>
            <a:spLocks noGrp="1" noChangeArrowheads="1"/>
          </p:cNvSpPr>
          <p:nvPr>
            <p:ph type="ftr" sz="quarter" idx="3"/>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47111" name="Θέση αριθμού διαφάνειας 5"/>
          <p:cNvSpPr>
            <a:spLocks noGrp="1" noChangeArrowheads="1"/>
          </p:cNvSpPr>
          <p:nvPr>
            <p:ph type="sldNum" sz="quarter" idx="4"/>
          </p:nvPr>
        </p:nvSpPr>
        <p:spPr/>
        <p:txBody>
          <a:bodyPr rtlCol="0"/>
          <a:lstStyle>
            <a:lvl1pPr>
              <a:defRPr>
                <a:latin typeface="Arial" panose="020B0604020202020204" pitchFamily="34" charset="0"/>
              </a:defRPr>
            </a:lvl1pPr>
          </a:lstStyle>
          <a:p>
            <a:fld id="{E945280F-DE53-48B1-9FB9-96A39916642A}" type="slidenum">
              <a:rPr lang="el-GR" altLang="en-US" smtClean="0"/>
              <a:pPr/>
              <a:t>‹#›</a:t>
            </a:fld>
            <a:endParaRPr lang="el-G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077A60F4-DC33-4A5F-B04A-6E5FE6D9B149}" type="datetime1">
              <a:rPr lang="el-GR" altLang="en-US" smtClean="0"/>
              <a:t>10/4/2024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872E90EB-6CA4-453F-8712-C339590DE034}" type="slidenum">
              <a:rPr lang="el-GR" altLang="en-US" smtClean="0"/>
              <a:pPr/>
              <a:t>‹#›</a:t>
            </a:fld>
            <a:endParaRPr lang="el-GR" altLang="en-US" dirty="0"/>
          </a:p>
        </p:txBody>
      </p:sp>
    </p:spTree>
    <p:extLst>
      <p:ext uri="{BB962C8B-B14F-4D97-AF65-F5344CB8AC3E}">
        <p14:creationId xmlns:p14="http://schemas.microsoft.com/office/powerpoint/2010/main" val="4113127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hasCustomPrompt="1"/>
          </p:nvPr>
        </p:nvSpPr>
        <p:spPr>
          <a:xfrm>
            <a:off x="6457950" y="228600"/>
            <a:ext cx="2076450" cy="5707063"/>
          </a:xfrm>
        </p:spPr>
        <p:txBody>
          <a:bodyPr vert="eaVert"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Σύμβολο κράτησης θέσης κατακόρυφου κειμένου 2"/>
          <p:cNvSpPr>
            <a:spLocks noGrp="1"/>
          </p:cNvSpPr>
          <p:nvPr>
            <p:ph type="body" orient="vert" idx="1" hasCustomPrompt="1"/>
          </p:nvPr>
        </p:nvSpPr>
        <p:spPr>
          <a:xfrm>
            <a:off x="228600" y="228600"/>
            <a:ext cx="6076950" cy="5707063"/>
          </a:xfrm>
        </p:spPr>
        <p:txBody>
          <a:bodyPr vert="eaVert"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843623DA-7B58-45F4-9779-145E16938AE5}" type="datetime1">
              <a:rPr lang="el-GR" altLang="en-US" smtClean="0"/>
              <a:t>10/4/2024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26D251BA-4196-46F7-BF5E-DE37F6712AD1}" type="slidenum">
              <a:rPr lang="el-GR" altLang="en-US" smtClean="0"/>
              <a:pPr/>
              <a:t>‹#›</a:t>
            </a:fld>
            <a:endParaRPr lang="el-GR" altLang="en-US" dirty="0"/>
          </a:p>
        </p:txBody>
      </p:sp>
    </p:spTree>
    <p:extLst>
      <p:ext uri="{BB962C8B-B14F-4D97-AF65-F5344CB8AC3E}">
        <p14:creationId xmlns:p14="http://schemas.microsoft.com/office/powerpoint/2010/main" val="325170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p:txBody>
          <a:bodyPr rtlCol="0"/>
          <a:lstStyle>
            <a:lvl1pPr marL="45720" indent="0">
              <a:buFontTx/>
              <a:buNone/>
              <a:defRPr>
                <a:latin typeface="Arial" panose="020B0604020202020204" pitchFamily="34" charset="0"/>
              </a:defRPr>
            </a:lvl1pPr>
            <a:lvl2pPr>
              <a:defRPr>
                <a:latin typeface="Arial" panose="020B0604020202020204" pitchFamily="34" charset="0"/>
              </a:defRPr>
            </a:lvl2pPr>
            <a:lvl3pPr>
              <a:defRPr>
                <a:latin typeface="Arial" panose="020B0604020202020204" pitchFamily="34" charset="0"/>
              </a:defRPr>
            </a:lvl3pPr>
            <a:lvl4pPr>
              <a:defRPr>
                <a:latin typeface="Arial" panose="020B0604020202020204" pitchFamily="34" charset="0"/>
              </a:defRPr>
            </a:lvl4pPr>
            <a:lvl5pPr>
              <a:defRPr>
                <a:latin typeface="Arial" panose="020B0604020202020204" pitchFamily="34" charset="0"/>
              </a:defRPr>
            </a:lvl5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357FDE08-C7F4-4CD6-9CE4-E39FFD0E3D19}" type="datetime1">
              <a:rPr lang="el-GR" altLang="en-US" smtClean="0"/>
              <a:t>10/4/2024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71C6F290-D301-4864-9490-340EF11588D9}" type="slidenum">
              <a:rPr lang="el-GR" altLang="en-US" smtClean="0"/>
              <a:pPr/>
              <a:t>‹#›</a:t>
            </a:fld>
            <a:endParaRPr lang="el-GR" altLang="en-US" dirty="0"/>
          </a:p>
        </p:txBody>
      </p:sp>
    </p:spTree>
    <p:extLst>
      <p:ext uri="{BB962C8B-B14F-4D97-AF65-F5344CB8AC3E}">
        <p14:creationId xmlns:p14="http://schemas.microsoft.com/office/powerpoint/2010/main" val="3036072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722313" y="4406900"/>
            <a:ext cx="7772400" cy="1362075"/>
          </a:xfrm>
        </p:spPr>
        <p:txBody>
          <a:bodyPr rtlCol="0" anchor="t"/>
          <a:lstStyle>
            <a:lvl1pPr algn="l">
              <a:defRPr sz="4000" b="1" cap="all">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κειμένου 2"/>
          <p:cNvSpPr>
            <a:spLocks noGrp="1"/>
          </p:cNvSpPr>
          <p:nvPr>
            <p:ph type="body" idx="1" hasCustomPrompt="1"/>
          </p:nvPr>
        </p:nvSpPr>
        <p:spPr>
          <a:xfrm>
            <a:off x="722313" y="2906713"/>
            <a:ext cx="7772400" cy="1500187"/>
          </a:xfrm>
        </p:spPr>
        <p:txBody>
          <a:bodyPr rtlCol="0" anchor="b"/>
          <a:lstStyle>
            <a:lvl1pPr marL="0" indent="0">
              <a:buNone/>
              <a:defRPr sz="2000">
                <a:latin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rtl="0"/>
            <a:r>
              <a:rPr lang="el-GR"/>
              <a:t>Κάντε κλικ, για να επεξεργαστείτε τα Στυλ υποδείγματος κειμένου</a:t>
            </a:r>
            <a:endParaRPr lang="el-GR" dirty="0"/>
          </a:p>
        </p:txBody>
      </p:sp>
      <p:sp>
        <p:nvSpPr>
          <p:cNvPr id="4" name="Θέση ημερομηνίας 3"/>
          <p:cNvSpPr>
            <a:spLocks noGrp="1"/>
          </p:cNvSpPr>
          <p:nvPr>
            <p:ph type="dt" sz="half" idx="10"/>
          </p:nvPr>
        </p:nvSpPr>
        <p:spPr/>
        <p:txBody>
          <a:bodyPr rtlCol="0"/>
          <a:lstStyle>
            <a:lvl1pPr>
              <a:defRPr>
                <a:latin typeface="Arial" panose="020B0604020202020204" pitchFamily="34" charset="0"/>
              </a:defRPr>
            </a:lvl1pPr>
          </a:lstStyle>
          <a:p>
            <a:fld id="{5B638739-1554-4FC4-95B7-3F60183D9FDA}" type="datetime1">
              <a:rPr lang="el-GR" altLang="en-US" smtClean="0"/>
              <a:t>10/4/2024</a:t>
            </a:fld>
            <a:endParaRPr lang="el-GR" altLang="en-US" dirty="0"/>
          </a:p>
        </p:txBody>
      </p:sp>
      <p:sp>
        <p:nvSpPr>
          <p:cNvPr id="5" name="Θέση υποσέλιδου 4"/>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6" name="Θέση αριθμού διαφάνειας 5"/>
          <p:cNvSpPr>
            <a:spLocks noGrp="1"/>
          </p:cNvSpPr>
          <p:nvPr>
            <p:ph type="sldNum" sz="quarter" idx="12"/>
          </p:nvPr>
        </p:nvSpPr>
        <p:spPr/>
        <p:txBody>
          <a:bodyPr rtlCol="0"/>
          <a:lstStyle>
            <a:lvl1pPr>
              <a:defRPr>
                <a:latin typeface="Arial" panose="020B0604020202020204" pitchFamily="34" charset="0"/>
              </a:defRPr>
            </a:lvl1pPr>
          </a:lstStyle>
          <a:p>
            <a:fld id="{D0208CE1-DD55-4A43-A479-EF83A2DC3985}" type="slidenum">
              <a:rPr lang="el-GR" altLang="en-US" smtClean="0"/>
              <a:pPr/>
              <a:t>‹#›</a:t>
            </a:fld>
            <a:endParaRPr lang="el-GR" altLang="en-US" dirty="0"/>
          </a:p>
        </p:txBody>
      </p:sp>
    </p:spTree>
    <p:extLst>
      <p:ext uri="{BB962C8B-B14F-4D97-AF65-F5344CB8AC3E}">
        <p14:creationId xmlns:p14="http://schemas.microsoft.com/office/powerpoint/2010/main" val="1621975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sz="half" idx="1" hasCustomPrompt="1"/>
          </p:nvPr>
        </p:nvSpPr>
        <p:spPr>
          <a:xfrm>
            <a:off x="11430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περιεχομένου 3"/>
          <p:cNvSpPr>
            <a:spLocks noGrp="1"/>
          </p:cNvSpPr>
          <p:nvPr>
            <p:ph sz="half" idx="2" hasCustomPrompt="1"/>
          </p:nvPr>
        </p:nvSpPr>
        <p:spPr>
          <a:xfrm>
            <a:off x="4914900" y="1524000"/>
            <a:ext cx="3619500" cy="4411663"/>
          </a:xfrm>
        </p:spPr>
        <p:txBody>
          <a:bodyPr rtlCol="0"/>
          <a:lstStyle>
            <a:lvl1pPr marL="45720" indent="0">
              <a:buFontTx/>
              <a:buNone/>
              <a:defRPr sz="2800">
                <a:latin typeface="Arial" panose="020B0604020202020204" pitchFamily="34" charset="0"/>
              </a:defRPr>
            </a:lvl1pPr>
            <a:lvl2pPr>
              <a:defRPr sz="2400">
                <a:latin typeface="Arial" panose="020B0604020202020204" pitchFamily="34" charset="0"/>
              </a:defRPr>
            </a:lvl2pPr>
            <a:lvl3pPr>
              <a:defRPr sz="2000">
                <a:latin typeface="Arial" panose="020B0604020202020204" pitchFamily="34" charset="0"/>
              </a:defRPr>
            </a:lvl3pPr>
            <a:lvl4pPr>
              <a:defRPr sz="1800">
                <a:latin typeface="Arial" panose="020B0604020202020204" pitchFamily="34" charset="0"/>
              </a:defRPr>
            </a:lvl4pPr>
            <a:lvl5pPr>
              <a:defRPr sz="1800">
                <a:latin typeface="Arial" panose="020B0604020202020204" pitchFamily="34" charset="0"/>
              </a:defRPr>
            </a:lvl5pPr>
            <a:lvl6pPr>
              <a:defRPr sz="1800"/>
            </a:lvl6pPr>
            <a:lvl7pPr>
              <a:defRPr sz="1800"/>
            </a:lvl7pPr>
            <a:lvl8pPr>
              <a:defRPr sz="1800"/>
            </a:lvl8pPr>
            <a:lvl9pPr>
              <a:defRPr sz="18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9868D204-6328-4D7A-B6C6-E6E0A9A2599E}" type="datetime1">
              <a:rPr lang="el-GR" altLang="en-US" smtClean="0"/>
              <a:t>10/4/2024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0927AF89-6755-46F5-BBCF-E571D7F311A5}" type="slidenum">
              <a:rPr lang="el-GR" altLang="en-US" smtClean="0"/>
              <a:pPr/>
              <a:t>‹#›</a:t>
            </a:fld>
            <a:endParaRPr lang="el-GR" altLang="en-US" dirty="0"/>
          </a:p>
        </p:txBody>
      </p:sp>
    </p:spTree>
    <p:extLst>
      <p:ext uri="{BB962C8B-B14F-4D97-AF65-F5344CB8AC3E}">
        <p14:creationId xmlns:p14="http://schemas.microsoft.com/office/powerpoint/2010/main" val="103735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4638"/>
            <a:ext cx="8229600" cy="1143000"/>
          </a:xfrm>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κειμένου 2"/>
          <p:cNvSpPr>
            <a:spLocks noGrp="1"/>
          </p:cNvSpPr>
          <p:nvPr>
            <p:ph type="body" idx="1" hasCustomPrompt="1"/>
          </p:nvPr>
        </p:nvSpPr>
        <p:spPr>
          <a:xfrm>
            <a:off x="457200" y="1535113"/>
            <a:ext cx="4040188"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Κάντε κλικ, για να επεξεργαστείτε τα Στυλ υποδείγματος κειμένου</a:t>
            </a:r>
            <a:endParaRPr lang="el-GR" dirty="0"/>
          </a:p>
        </p:txBody>
      </p:sp>
      <p:sp>
        <p:nvSpPr>
          <p:cNvPr id="4" name="Θέση περιεχομένου 3"/>
          <p:cNvSpPr>
            <a:spLocks noGrp="1"/>
          </p:cNvSpPr>
          <p:nvPr>
            <p:ph sz="half" idx="2" hasCustomPrompt="1"/>
          </p:nvPr>
        </p:nvSpPr>
        <p:spPr>
          <a:xfrm>
            <a:off x="457200" y="2174875"/>
            <a:ext cx="4040188"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5" name="Θέση κειμένου 4"/>
          <p:cNvSpPr>
            <a:spLocks noGrp="1"/>
          </p:cNvSpPr>
          <p:nvPr>
            <p:ph type="body" sz="quarter" idx="3" hasCustomPrompt="1"/>
          </p:nvPr>
        </p:nvSpPr>
        <p:spPr>
          <a:xfrm>
            <a:off x="4645025" y="1535113"/>
            <a:ext cx="4041775" cy="639762"/>
          </a:xfrm>
        </p:spPr>
        <p:txBody>
          <a:bodyPr rtlCol="0" anchor="b"/>
          <a:lstStyle>
            <a:lvl1pPr marL="0" indent="0">
              <a:buNone/>
              <a:defRPr sz="2400" b="1">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Κάντε κλικ, για να επεξεργαστείτε τα Στυλ υποδείγματος κειμένου</a:t>
            </a:r>
            <a:endParaRPr lang="el-GR" dirty="0"/>
          </a:p>
        </p:txBody>
      </p:sp>
      <p:sp>
        <p:nvSpPr>
          <p:cNvPr id="6" name="Θέση περιεχομένου 5"/>
          <p:cNvSpPr>
            <a:spLocks noGrp="1"/>
          </p:cNvSpPr>
          <p:nvPr>
            <p:ph sz="quarter" idx="4" hasCustomPrompt="1"/>
          </p:nvPr>
        </p:nvSpPr>
        <p:spPr>
          <a:xfrm>
            <a:off x="4645025" y="2174875"/>
            <a:ext cx="4041775" cy="3951288"/>
          </a:xfrm>
        </p:spPr>
        <p:txBody>
          <a:bodyPr rtlCol="0"/>
          <a:lstStyle>
            <a:lvl1pPr marL="45720" indent="0">
              <a:buFontTx/>
              <a:buNone/>
              <a:defRPr sz="2400">
                <a:latin typeface="Arial" panose="020B0604020202020204" pitchFamily="34" charset="0"/>
              </a:defRPr>
            </a:lvl1pPr>
            <a:lvl2pPr>
              <a:defRPr sz="2000">
                <a:latin typeface="Arial" panose="020B0604020202020204" pitchFamily="34" charset="0"/>
              </a:defRPr>
            </a:lvl2pPr>
            <a:lvl3pPr>
              <a:defRPr sz="1800">
                <a:latin typeface="Arial" panose="020B0604020202020204" pitchFamily="34" charset="0"/>
              </a:defRPr>
            </a:lvl3pPr>
            <a:lvl4pPr>
              <a:defRPr sz="1600">
                <a:latin typeface="Arial" panose="020B0604020202020204" pitchFamily="34" charset="0"/>
              </a:defRPr>
            </a:lvl4pPr>
            <a:lvl5pPr>
              <a:defRPr sz="1600">
                <a:latin typeface="Arial" panose="020B0604020202020204" pitchFamily="34" charset="0"/>
              </a:defRPr>
            </a:lvl5pPr>
            <a:lvl6pPr>
              <a:defRPr sz="1600"/>
            </a:lvl6pPr>
            <a:lvl7pPr>
              <a:defRPr sz="1600"/>
            </a:lvl7pPr>
            <a:lvl8pPr>
              <a:defRPr sz="1600"/>
            </a:lvl8pPr>
            <a:lvl9pPr>
              <a:defRPr sz="16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7" name="Θέση ημερομηνίας 6"/>
          <p:cNvSpPr>
            <a:spLocks noGrp="1"/>
          </p:cNvSpPr>
          <p:nvPr>
            <p:ph type="dt" sz="half" idx="10"/>
          </p:nvPr>
        </p:nvSpPr>
        <p:spPr/>
        <p:txBody>
          <a:bodyPr rtlCol="0"/>
          <a:lstStyle>
            <a:lvl1pPr>
              <a:defRPr>
                <a:latin typeface="Arial" panose="020B0604020202020204" pitchFamily="34" charset="0"/>
              </a:defRPr>
            </a:lvl1pPr>
          </a:lstStyle>
          <a:p>
            <a:fld id="{78E74079-22AE-434B-A579-B57444F147FB}" type="datetime1">
              <a:rPr lang="el-GR" altLang="en-US" smtClean="0"/>
              <a:t>10/4/2024</a:t>
            </a:fld>
            <a:endParaRPr lang="el-GR" altLang="en-US" dirty="0"/>
          </a:p>
        </p:txBody>
      </p:sp>
      <p:sp>
        <p:nvSpPr>
          <p:cNvPr id="8" name="Θέση υποσέλιδου 7"/>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9" name="Θέση αριθμού διαφάνειας 8"/>
          <p:cNvSpPr>
            <a:spLocks noGrp="1"/>
          </p:cNvSpPr>
          <p:nvPr>
            <p:ph type="sldNum" sz="quarter" idx="12"/>
          </p:nvPr>
        </p:nvSpPr>
        <p:spPr/>
        <p:txBody>
          <a:bodyPr rtlCol="0"/>
          <a:lstStyle>
            <a:lvl1pPr>
              <a:defRPr>
                <a:latin typeface="Arial" panose="020B0604020202020204" pitchFamily="34" charset="0"/>
              </a:defRPr>
            </a:lvl1pPr>
          </a:lstStyle>
          <a:p>
            <a:fld id="{F76BE3C0-1208-4260-82C3-0EB040027195}" type="slidenum">
              <a:rPr lang="el-GR" altLang="en-US" smtClean="0"/>
              <a:pPr/>
              <a:t>‹#›</a:t>
            </a:fld>
            <a:endParaRPr lang="el-GR" altLang="en-US" dirty="0"/>
          </a:p>
        </p:txBody>
      </p:sp>
    </p:spTree>
    <p:extLst>
      <p:ext uri="{BB962C8B-B14F-4D97-AF65-F5344CB8AC3E}">
        <p14:creationId xmlns:p14="http://schemas.microsoft.com/office/powerpoint/2010/main" val="139325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a:defRPr>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ημερομηνίας 2"/>
          <p:cNvSpPr>
            <a:spLocks noGrp="1"/>
          </p:cNvSpPr>
          <p:nvPr>
            <p:ph type="dt" sz="half" idx="10"/>
          </p:nvPr>
        </p:nvSpPr>
        <p:spPr/>
        <p:txBody>
          <a:bodyPr rtlCol="0"/>
          <a:lstStyle>
            <a:lvl1pPr>
              <a:defRPr>
                <a:latin typeface="Arial" panose="020B0604020202020204" pitchFamily="34" charset="0"/>
              </a:defRPr>
            </a:lvl1pPr>
          </a:lstStyle>
          <a:p>
            <a:fld id="{2954110A-8981-4BFF-93EE-AEDD803DF771}" type="datetime1">
              <a:rPr lang="el-GR" altLang="en-US" smtClean="0"/>
              <a:t>10/4/2024</a:t>
            </a:fld>
            <a:endParaRPr lang="el-GR" altLang="en-US" dirty="0"/>
          </a:p>
        </p:txBody>
      </p:sp>
      <p:sp>
        <p:nvSpPr>
          <p:cNvPr id="4" name="Θέση υποσέλιδου 3"/>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5" name="Θέση αριθμού διαφάνειας 4"/>
          <p:cNvSpPr>
            <a:spLocks noGrp="1"/>
          </p:cNvSpPr>
          <p:nvPr>
            <p:ph type="sldNum" sz="quarter" idx="12"/>
          </p:nvPr>
        </p:nvSpPr>
        <p:spPr/>
        <p:txBody>
          <a:bodyPr rtlCol="0"/>
          <a:lstStyle>
            <a:lvl1pPr>
              <a:defRPr>
                <a:latin typeface="Arial" panose="020B0604020202020204" pitchFamily="34" charset="0"/>
              </a:defRPr>
            </a:lvl1pPr>
          </a:lstStyle>
          <a:p>
            <a:fld id="{D5F02DF6-5EF1-449D-8E8F-F40E7D2FCBCB}" type="slidenum">
              <a:rPr lang="el-GR" altLang="en-US" smtClean="0"/>
              <a:pPr/>
              <a:t>‹#›</a:t>
            </a:fld>
            <a:endParaRPr lang="el-GR" altLang="en-US" dirty="0"/>
          </a:p>
        </p:txBody>
      </p:sp>
    </p:spTree>
    <p:extLst>
      <p:ext uri="{BB962C8B-B14F-4D97-AF65-F5344CB8AC3E}">
        <p14:creationId xmlns:p14="http://schemas.microsoft.com/office/powerpoint/2010/main" val="86736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Arial" panose="020B0604020202020204" pitchFamily="34" charset="0"/>
              </a:defRPr>
            </a:lvl1pPr>
          </a:lstStyle>
          <a:p>
            <a:fld id="{FA558F8A-EC29-4C01-A3D4-36DB1890AD2A}" type="datetime1">
              <a:rPr lang="el-GR" altLang="en-US" smtClean="0"/>
              <a:t>10/4/2024</a:t>
            </a:fld>
            <a:endParaRPr lang="el-GR" altLang="en-US" dirty="0"/>
          </a:p>
        </p:txBody>
      </p:sp>
      <p:sp>
        <p:nvSpPr>
          <p:cNvPr id="3" name="Θέση υποσέλιδου 2"/>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4" name="Θέση αριθμού διαφάνειας 3"/>
          <p:cNvSpPr>
            <a:spLocks noGrp="1"/>
          </p:cNvSpPr>
          <p:nvPr>
            <p:ph type="sldNum" sz="quarter" idx="12"/>
          </p:nvPr>
        </p:nvSpPr>
        <p:spPr/>
        <p:txBody>
          <a:bodyPr rtlCol="0"/>
          <a:lstStyle>
            <a:lvl1pPr>
              <a:defRPr>
                <a:latin typeface="Arial" panose="020B0604020202020204" pitchFamily="34" charset="0"/>
              </a:defRPr>
            </a:lvl1pPr>
          </a:lstStyle>
          <a:p>
            <a:fld id="{AC3460AA-1533-4548-8781-A6D0EAE276D6}" type="slidenum">
              <a:rPr lang="el-GR" altLang="en-US" smtClean="0"/>
              <a:pPr/>
              <a:t>‹#›</a:t>
            </a:fld>
            <a:endParaRPr lang="el-GR" altLang="en-US" dirty="0"/>
          </a:p>
        </p:txBody>
      </p:sp>
    </p:spTree>
    <p:extLst>
      <p:ext uri="{BB962C8B-B14F-4D97-AF65-F5344CB8AC3E}">
        <p14:creationId xmlns:p14="http://schemas.microsoft.com/office/powerpoint/2010/main" val="125109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457200" y="273050"/>
            <a:ext cx="3008313" cy="1162050"/>
          </a:xfrm>
        </p:spPr>
        <p:txBody>
          <a:bodyPr rtlCol="0"/>
          <a:lstStyle>
            <a:lvl1pPr algn="l">
              <a:defRPr sz="2000" b="1">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περιεχομένου 2"/>
          <p:cNvSpPr>
            <a:spLocks noGrp="1"/>
          </p:cNvSpPr>
          <p:nvPr>
            <p:ph idx="1" hasCustomPrompt="1"/>
          </p:nvPr>
        </p:nvSpPr>
        <p:spPr>
          <a:xfrm>
            <a:off x="3575050" y="273050"/>
            <a:ext cx="5111750" cy="5853113"/>
          </a:xfrm>
        </p:spPr>
        <p:txBody>
          <a:bodyPr rtlCol="0"/>
          <a:lstStyle>
            <a:lvl1pPr marL="45720" indent="0">
              <a:buFontTx/>
              <a:buNone/>
              <a:defRPr sz="3200">
                <a:latin typeface="Arial" panose="020B0604020202020204" pitchFamily="34" charset="0"/>
              </a:defRPr>
            </a:lvl1pPr>
            <a:lvl2pPr>
              <a:defRPr sz="2800">
                <a:latin typeface="Arial" panose="020B0604020202020204" pitchFamily="34" charset="0"/>
              </a:defRPr>
            </a:lvl2pPr>
            <a:lvl3pPr>
              <a:defRPr sz="2400">
                <a:latin typeface="Arial" panose="020B0604020202020204" pitchFamily="34" charset="0"/>
              </a:defRPr>
            </a:lvl3pPr>
            <a:lvl4pPr>
              <a:defRPr sz="2000">
                <a:latin typeface="Arial" panose="020B0604020202020204" pitchFamily="34" charset="0"/>
              </a:defRPr>
            </a:lvl4pPr>
            <a:lvl5pPr>
              <a:defRPr sz="2000">
                <a:latin typeface="Arial" panose="020B0604020202020204" pitchFamily="34" charset="0"/>
              </a:defRPr>
            </a:lvl5pPr>
            <a:lvl6pPr>
              <a:defRPr sz="2000"/>
            </a:lvl6pPr>
            <a:lvl7pPr>
              <a:defRPr sz="2000"/>
            </a:lvl7pPr>
            <a:lvl8pPr>
              <a:defRPr sz="2000"/>
            </a:lvl8pPr>
            <a:lvl9pPr>
              <a:defRPr sz="2000"/>
            </a:lvl9p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endParaRPr lang="el-GR" dirty="0"/>
          </a:p>
        </p:txBody>
      </p:sp>
      <p:sp>
        <p:nvSpPr>
          <p:cNvPr id="4" name="Θέση κειμένου 3"/>
          <p:cNvSpPr>
            <a:spLocks noGrp="1"/>
          </p:cNvSpPr>
          <p:nvPr>
            <p:ph type="body" sz="half" idx="2" hasCustomPrompt="1"/>
          </p:nvPr>
        </p:nvSpPr>
        <p:spPr>
          <a:xfrm>
            <a:off x="457200" y="1435100"/>
            <a:ext cx="3008313" cy="4691063"/>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Κάντε κλικ, για να επεξεργαστείτε τα Στυλ υποδείγματος κειμένου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0F564E5B-AD2D-4956-B171-AE66B09C062D}" type="datetime1">
              <a:rPr lang="el-GR" altLang="en-US" smtClean="0"/>
              <a:t>10/4/2024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C6386842-FEC9-453F-B6F7-7C945F3A2D73}" type="slidenum">
              <a:rPr lang="el-GR" altLang="en-US" smtClean="0"/>
              <a:pPr/>
              <a:t>‹#›</a:t>
            </a:fld>
            <a:endParaRPr lang="el-GR" altLang="en-US" dirty="0"/>
          </a:p>
        </p:txBody>
      </p:sp>
    </p:spTree>
    <p:extLst>
      <p:ext uri="{BB962C8B-B14F-4D97-AF65-F5344CB8AC3E}">
        <p14:creationId xmlns:p14="http://schemas.microsoft.com/office/powerpoint/2010/main" val="1530924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a:xfrm>
            <a:off x="1792288" y="4800600"/>
            <a:ext cx="5486400" cy="566738"/>
          </a:xfrm>
        </p:spPr>
        <p:txBody>
          <a:bodyPr rtlCol="0"/>
          <a:lstStyle>
            <a:lvl1pPr algn="l">
              <a:defRPr sz="2000" b="1">
                <a:latin typeface="Arial" panose="020B0604020202020204" pitchFamily="34" charset="0"/>
              </a:defRPr>
            </a:lvl1pPr>
          </a:lstStyle>
          <a:p>
            <a:pPr rtl="0"/>
            <a:r>
              <a:rPr lang="el-GR"/>
              <a:t>Κάντε κλικ για να επεξεργαστείτε το Στυλ κύριου τίτλου</a:t>
            </a:r>
            <a:endParaRPr lang="el-GR" dirty="0"/>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hasCustomPrompt="1"/>
          </p:nvPr>
        </p:nvSpPr>
        <p:spPr>
          <a:xfrm>
            <a:off x="1792288" y="612775"/>
            <a:ext cx="5486400" cy="4114800"/>
          </a:xfrm>
        </p:spPr>
        <p:txBody>
          <a:bodyPr rtlCol="0"/>
          <a:lstStyle>
            <a:lvl1pPr marL="0" indent="0">
              <a:buNone/>
              <a:defRPr sz="3200">
                <a:latin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μια εικόνα</a:t>
            </a:r>
            <a:endParaRPr lang="el-GR" dirty="0"/>
          </a:p>
        </p:txBody>
      </p:sp>
      <p:sp>
        <p:nvSpPr>
          <p:cNvPr id="4" name="Θέση κειμένου 3"/>
          <p:cNvSpPr>
            <a:spLocks noGrp="1"/>
          </p:cNvSpPr>
          <p:nvPr>
            <p:ph type="body" sz="half" idx="2" hasCustomPrompt="1"/>
          </p:nvPr>
        </p:nvSpPr>
        <p:spPr>
          <a:xfrm>
            <a:off x="1792288" y="5367338"/>
            <a:ext cx="5486400" cy="804862"/>
          </a:xfrm>
        </p:spPr>
        <p:txBody>
          <a:bodyPr rtlCol="0"/>
          <a:lstStyle>
            <a:lvl1pPr marL="0" indent="0">
              <a:buNone/>
              <a:defRPr sz="1400">
                <a:latin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Κάντε κλικ, για να επεξεργαστείτε τα Στυλ υποδείγματος κειμένου</a:t>
            </a:r>
            <a:endParaRPr lang="el-GR" dirty="0"/>
          </a:p>
        </p:txBody>
      </p:sp>
      <p:sp>
        <p:nvSpPr>
          <p:cNvPr id="5" name="Θέση ημερομηνίας 4"/>
          <p:cNvSpPr>
            <a:spLocks noGrp="1"/>
          </p:cNvSpPr>
          <p:nvPr>
            <p:ph type="dt" sz="half" idx="10"/>
          </p:nvPr>
        </p:nvSpPr>
        <p:spPr/>
        <p:txBody>
          <a:bodyPr rtlCol="0"/>
          <a:lstStyle>
            <a:lvl1pPr>
              <a:defRPr>
                <a:latin typeface="Arial" panose="020B0604020202020204" pitchFamily="34" charset="0"/>
              </a:defRPr>
            </a:lvl1pPr>
          </a:lstStyle>
          <a:p>
            <a:fld id="{B10AF18C-2259-4D54-91FA-C45F69E67ADF}" type="datetime1">
              <a:rPr lang="el-GR" altLang="en-US" smtClean="0"/>
              <a:t>10/4/2024</a:t>
            </a:fld>
            <a:endParaRPr lang="el-GR" altLang="en-US" dirty="0"/>
          </a:p>
        </p:txBody>
      </p:sp>
      <p:sp>
        <p:nvSpPr>
          <p:cNvPr id="6" name="Θέση υποσέλιδου 5"/>
          <p:cNvSpPr>
            <a:spLocks noGrp="1"/>
          </p:cNvSpPr>
          <p:nvPr>
            <p:ph type="ftr" sz="quarter" idx="11"/>
          </p:nvPr>
        </p:nvSpPr>
        <p:spPr/>
        <p:txBody>
          <a:bodyPr rtlCol="0"/>
          <a:lstStyle>
            <a:lvl1pPr>
              <a:defRPr>
                <a:latin typeface="Arial" panose="020B0604020202020204" pitchFamily="34" charset="0"/>
              </a:defRPr>
            </a:lvl1pPr>
          </a:lstStyle>
          <a:p>
            <a:r>
              <a:rPr lang="el-GR"/>
              <a:t>Προσθήκη υποσέλιδου</a:t>
            </a:r>
            <a:endParaRPr lang="el-GR" dirty="0"/>
          </a:p>
        </p:txBody>
      </p:sp>
      <p:sp>
        <p:nvSpPr>
          <p:cNvPr id="7" name="Θέση αριθμού διαφάνειας 6"/>
          <p:cNvSpPr>
            <a:spLocks noGrp="1"/>
          </p:cNvSpPr>
          <p:nvPr>
            <p:ph type="sldNum" sz="quarter" idx="12"/>
          </p:nvPr>
        </p:nvSpPr>
        <p:spPr/>
        <p:txBody>
          <a:bodyPr rtlCol="0"/>
          <a:lstStyle>
            <a:lvl1pPr>
              <a:defRPr>
                <a:latin typeface="Arial" panose="020B0604020202020204" pitchFamily="34" charset="0"/>
              </a:defRPr>
            </a:lvl1pPr>
          </a:lstStyle>
          <a:p>
            <a:fld id="{E96DA581-ADE3-4A40-91CB-711A776CAC29}" type="slidenum">
              <a:rPr lang="el-GR" altLang="en-US" smtClean="0"/>
              <a:pPr/>
              <a:t>‹#›</a:t>
            </a:fld>
            <a:endParaRPr lang="el-GR" altLang="en-US" dirty="0"/>
          </a:p>
        </p:txBody>
      </p:sp>
    </p:spTree>
    <p:extLst>
      <p:ext uri="{BB962C8B-B14F-4D97-AF65-F5344CB8AC3E}">
        <p14:creationId xmlns:p14="http://schemas.microsoft.com/office/powerpoint/2010/main" val="291156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Γραμμή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lstStyle/>
          <a:p>
            <a:pPr rtl="0"/>
            <a:endParaRPr lang="el-GR" dirty="0">
              <a:latin typeface="Arial" panose="020B0604020202020204" pitchFamily="34" charset="0"/>
            </a:endParaRPr>
          </a:p>
        </p:txBody>
      </p:sp>
      <p:grpSp>
        <p:nvGrpSpPr>
          <p:cNvPr id="46088" name="Ομάδα 8"/>
          <p:cNvGrpSpPr>
            <a:grpSpLocks/>
          </p:cNvGrpSpPr>
          <p:nvPr/>
        </p:nvGrpSpPr>
        <p:grpSpPr bwMode="auto">
          <a:xfrm>
            <a:off x="8153400" y="152400"/>
            <a:ext cx="792163" cy="1295400"/>
            <a:chOff x="5136" y="960"/>
            <a:chExt cx="528" cy="864"/>
          </a:xfrm>
        </p:grpSpPr>
        <p:sp>
          <p:nvSpPr>
            <p:cNvPr id="46089" name="Έλλειψη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0" name="Έλλειψη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1" name="Έλλειψη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2" name="Έλλειψη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3" name="Έλλειψη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4" name="Έλλειψη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5" name="Έλλειψη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6" name="Έλλειψη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7" name="Έλλειψη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8" name="Έλλειψη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099" name="Έλλειψη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0" name="Έλλειψη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1" name="Έλλειψη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2" name="Έλλειψη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3" name="Έλλειψη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4" name="Έλλειψη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5" name="Έλλειψη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6" name="Έλλειψη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7" name="Έλλειψη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8" name="Έλλειψη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09" name="Έλλειψη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0" name="Έλλειψη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1" name="Έλλειψη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2" name="Έλλειψη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3" name="Έλλειψη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4" name="Έλλειψη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5" name="Έλλειψη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6" name="Έλλειψη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7" name="Έλλειψη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8" name="Έλλειψη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sp>
          <p:nvSpPr>
            <p:cNvPr id="46119" name="Έλλειψη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rtl="0"/>
              <a:endParaRPr lang="el-GR" dirty="0">
                <a:latin typeface="Arial" panose="020B0604020202020204" pitchFamily="34" charset="0"/>
              </a:endParaRPr>
            </a:p>
          </p:txBody>
        </p:sp>
      </p:grpSp>
      <p:sp>
        <p:nvSpPr>
          <p:cNvPr id="46083" name="Θέση τίτλου 1"/>
          <p:cNvSpPr>
            <a:spLocks noGrp="1" noChangeArrowheads="1"/>
          </p:cNvSpPr>
          <p:nvPr>
            <p:ph type="title"/>
          </p:nvPr>
        </p:nvSpPr>
        <p:spPr bwMode="auto">
          <a:xfrm>
            <a:off x="228600" y="228600"/>
            <a:ext cx="7696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b" anchorCtr="0" compatLnSpc="1">
            <a:prstTxWarp prst="textNoShape">
              <a:avLst/>
            </a:prstTxWarp>
          </a:bodyPr>
          <a:lstStyle/>
          <a:p>
            <a:pPr lvl="0" rtl="0"/>
            <a:r>
              <a:rPr lang="el-GR"/>
              <a:t>Κάντε κλικ για να επεξεργαστείτε το Στυλ κύριου τίτλου</a:t>
            </a:r>
            <a:endParaRPr lang="el-GR" dirty="0"/>
          </a:p>
        </p:txBody>
      </p:sp>
      <p:sp>
        <p:nvSpPr>
          <p:cNvPr id="46084" name="Θέση κειμένου 2"/>
          <p:cNvSpPr>
            <a:spLocks noGrp="1" noChangeArrowheads="1"/>
          </p:cNvSpPr>
          <p:nvPr>
            <p:ph type="body" idx="1"/>
          </p:nvPr>
        </p:nvSpPr>
        <p:spPr bwMode="auto">
          <a:xfrm>
            <a:off x="1143000" y="1524000"/>
            <a:ext cx="739140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rmAutofit/>
          </a:bodyPr>
          <a:lstStyle/>
          <a:p>
            <a:pPr lvl="0" rtl="0"/>
            <a:r>
              <a:rPr lang="el-GR"/>
              <a:t>Κάντε κλικ, για να επεξεργαστείτε τα Στυλ υποδείγματος κειμένου</a:t>
            </a:r>
          </a:p>
          <a:p>
            <a:pPr lvl="1" rtl="0"/>
            <a:r>
              <a:rPr lang="el-GR"/>
              <a:t>Δεύτερου επιπέδου</a:t>
            </a:r>
          </a:p>
          <a:p>
            <a:pPr lvl="2" rtl="0"/>
            <a:r>
              <a:rPr lang="el-GR"/>
              <a:t>Τρίτου επιπέδου</a:t>
            </a:r>
          </a:p>
          <a:p>
            <a:pPr lvl="3" rtl="0"/>
            <a:r>
              <a:rPr lang="el-GR"/>
              <a:t>Τέταρτου επιπέδου</a:t>
            </a:r>
          </a:p>
          <a:p>
            <a:pPr lvl="4" rtl="0"/>
            <a:r>
              <a:rPr lang="el-GR"/>
              <a:t>Πέμπτου επιπέδου</a:t>
            </a:r>
          </a:p>
          <a:p>
            <a:pPr lvl="8" rtl="0"/>
            <a:endParaRPr lang="el-GR" altLang="en-US"/>
          </a:p>
          <a:p>
            <a:pPr lvl="8" rtl="0"/>
            <a:endParaRPr lang="el-GR" altLang="en-US" dirty="0"/>
          </a:p>
        </p:txBody>
      </p:sp>
      <p:sp>
        <p:nvSpPr>
          <p:cNvPr id="46085" name="Θέση ημερομηνίας 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spcBef>
                <a:spcPct val="0"/>
              </a:spcBef>
              <a:buClrTx/>
              <a:buSzTx/>
              <a:buFontTx/>
              <a:buNone/>
              <a:defRPr sz="1000">
                <a:latin typeface="Arial" panose="020B0604020202020204" pitchFamily="34" charset="0"/>
              </a:defRPr>
            </a:lvl1pPr>
          </a:lstStyle>
          <a:p>
            <a:fld id="{B70D859B-5872-41FD-8950-9B5A640DF0B6}" type="datetime1">
              <a:rPr lang="el-GR" altLang="en-US" smtClean="0"/>
              <a:t>10/4/2024</a:t>
            </a:fld>
            <a:endParaRPr lang="el-GR" altLang="en-US" dirty="0"/>
          </a:p>
        </p:txBody>
      </p:sp>
      <p:sp>
        <p:nvSpPr>
          <p:cNvPr id="46086" name="Θέση υποσέλιδου 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ctr">
              <a:spcBef>
                <a:spcPct val="0"/>
              </a:spcBef>
              <a:buClrTx/>
              <a:buSzTx/>
              <a:buFontTx/>
              <a:buNone/>
              <a:defRPr sz="1000">
                <a:latin typeface="Arial" panose="020B0604020202020204" pitchFamily="34" charset="0"/>
              </a:defRPr>
            </a:lvl1pPr>
          </a:lstStyle>
          <a:p>
            <a:r>
              <a:rPr lang="el-GR"/>
              <a:t>Προσθήκη υποσέλιδου</a:t>
            </a:r>
            <a:endParaRPr lang="el-GR" dirty="0"/>
          </a:p>
        </p:txBody>
      </p:sp>
      <p:sp>
        <p:nvSpPr>
          <p:cNvPr id="46087" name="Θέση αριθμού διαφάνειας 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lvl1pPr algn="r">
              <a:spcBef>
                <a:spcPct val="0"/>
              </a:spcBef>
              <a:buClrTx/>
              <a:buSzTx/>
              <a:buFontTx/>
              <a:buNone/>
              <a:defRPr sz="1000">
                <a:latin typeface="Arial" panose="020B0604020202020204" pitchFamily="34" charset="0"/>
              </a:defRPr>
            </a:lvl1pPr>
          </a:lstStyle>
          <a:p>
            <a:fld id="{D7E5119E-5338-4B55-81DC-57EAC9440FD0}" type="slidenum">
              <a:rPr lang="el-GR" altLang="en-US" smtClean="0"/>
              <a:pPr/>
              <a:t>‹#›</a:t>
            </a:fld>
            <a:endParaRPr lang="el-GR" altLang="en-US" dirty="0"/>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sldNum="0" hdr="0" ftr="0" dt="0"/>
  <p:txStyles>
    <p:titleStyle>
      <a:lvl1pPr algn="l" rtl="0" eaLnBrk="1" fontAlgn="base" hangingPunct="1">
        <a:spcBef>
          <a:spcPct val="0"/>
        </a:spcBef>
        <a:spcAft>
          <a:spcPct val="0"/>
        </a:spcAft>
        <a:defRPr sz="3600" b="1">
          <a:solidFill>
            <a:schemeClr val="tx2"/>
          </a:solidFill>
          <a:latin typeface="Arial" panose="020B060402020202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Arial" panose="020B0604020202020204" pitchFamily="34" charset="0"/>
          <a:ea typeface="+mn-ea"/>
          <a:cs typeface="+mn-cs"/>
        </a:defRPr>
      </a:lvl1pPr>
      <a:lvl2pPr marL="692150" indent="-347663" algn="l" rtl="0" eaLnBrk="1" fontAlgn="base"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Arial" panose="020B0604020202020204" pitchFamily="34" charset="0"/>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Arial" panose="020B0604020202020204" pitchFamily="34" charset="0"/>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Arial" panose="020B0604020202020204" pitchFamily="34" charset="0"/>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Arial" panose="020B0604020202020204" pitchFamily="34" charset="0"/>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Arial" panose="020B0604020202020204"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commissioner@informationcommissioner.gov.c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70486D98-0B9B-4C4E-A25F-64BA4C5DBB94}"/>
              </a:ext>
            </a:extLst>
          </p:cNvPr>
          <p:cNvSpPr>
            <a:spLocks noGrp="1"/>
          </p:cNvSpPr>
          <p:nvPr>
            <p:ph type="ctrTitle"/>
          </p:nvPr>
        </p:nvSpPr>
        <p:spPr>
          <a:xfrm>
            <a:off x="243905" y="647328"/>
            <a:ext cx="8504559" cy="2133600"/>
          </a:xfrm>
        </p:spPr>
        <p:txBody>
          <a:bodyPr rtlCol="0"/>
          <a:lstStyle/>
          <a:p>
            <a:pPr algn="ctr" rtl="0"/>
            <a:r>
              <a:rPr lang="el-GR" sz="3600" dirty="0">
                <a:latin typeface="Arial" panose="020B0604020202020204" pitchFamily="34" charset="0"/>
              </a:rPr>
              <a:t>Εφαρμογή του ΓΚΠΔ </a:t>
            </a:r>
            <a:br>
              <a:rPr lang="el-GR" sz="3600" dirty="0">
                <a:latin typeface="Arial" panose="020B0604020202020204" pitchFamily="34" charset="0"/>
              </a:rPr>
            </a:br>
            <a:r>
              <a:rPr lang="el-GR" sz="3600" dirty="0">
                <a:latin typeface="Arial" panose="020B0604020202020204" pitchFamily="34" charset="0"/>
              </a:rPr>
              <a:t>σ</a:t>
            </a:r>
            <a:r>
              <a:rPr lang="el-GR" sz="3600" dirty="0"/>
              <a:t>το πλαίσιο της άσκησης </a:t>
            </a:r>
            <a:br>
              <a:rPr lang="el-GR" sz="3600" dirty="0"/>
            </a:br>
            <a:r>
              <a:rPr lang="el-GR" sz="3600" dirty="0"/>
              <a:t>της Επιχειρηματικότητας</a:t>
            </a:r>
            <a:endParaRPr lang="el-GR" sz="3600" dirty="0">
              <a:latin typeface="Arial" panose="020B0604020202020204" pitchFamily="34" charset="0"/>
            </a:endParaRPr>
          </a:p>
        </p:txBody>
      </p:sp>
      <p:sp>
        <p:nvSpPr>
          <p:cNvPr id="3" name="TextBox 2">
            <a:extLst>
              <a:ext uri="{FF2B5EF4-FFF2-40B4-BE49-F238E27FC236}">
                <a16:creationId xmlns:a16="http://schemas.microsoft.com/office/drawing/2014/main" id="{92B7CA78-CDF3-AFEC-24BE-88A5576AA91D}"/>
              </a:ext>
            </a:extLst>
          </p:cNvPr>
          <p:cNvSpPr txBox="1"/>
          <p:nvPr/>
        </p:nvSpPr>
        <p:spPr>
          <a:xfrm>
            <a:off x="611560" y="4293096"/>
            <a:ext cx="6768752" cy="1366528"/>
          </a:xfrm>
          <a:prstGeom prst="rect">
            <a:avLst/>
          </a:prstGeom>
          <a:noFill/>
        </p:spPr>
        <p:txBody>
          <a:bodyPr wrap="square">
            <a:spAutoFit/>
          </a:bodyPr>
          <a:lstStyle/>
          <a:p>
            <a:pPr>
              <a:buNone/>
            </a:pPr>
            <a:r>
              <a:rPr lang="el-GR" sz="1800" b="1" dirty="0">
                <a:solidFill>
                  <a:srgbClr val="330066"/>
                </a:solidFill>
                <a:latin typeface="Arial" panose="020B0604020202020204" pitchFamily="34" charset="0"/>
                <a:cs typeface="Arial" panose="020B0604020202020204" pitchFamily="34" charset="0"/>
              </a:rPr>
              <a:t>Ειρήνη Λοϊζίδου Νικολαΐδου</a:t>
            </a:r>
          </a:p>
          <a:p>
            <a:pPr>
              <a:buNone/>
            </a:pPr>
            <a:r>
              <a:rPr lang="el-GR" sz="1800" dirty="0">
                <a:latin typeface="Arial" panose="020B0604020202020204" pitchFamily="34" charset="0"/>
                <a:cs typeface="Arial" panose="020B0604020202020204" pitchFamily="34" charset="0"/>
              </a:rPr>
              <a:t>Επίτροπος Προστασίας Δεδομένων Προσωπικού Χαρακτήρα </a:t>
            </a:r>
            <a:endParaRPr lang="en-US" sz="1800" dirty="0">
              <a:latin typeface="Arial" panose="020B0604020202020204" pitchFamily="34" charset="0"/>
              <a:cs typeface="Arial" panose="020B0604020202020204" pitchFamily="34" charset="0"/>
            </a:endParaRPr>
          </a:p>
          <a:p>
            <a:pPr>
              <a:buNone/>
            </a:pPr>
            <a:r>
              <a:rPr lang="el-GR" sz="1800" dirty="0">
                <a:latin typeface="Arial" panose="020B0604020202020204" pitchFamily="34" charset="0"/>
                <a:cs typeface="Arial" panose="020B0604020202020204" pitchFamily="34" charset="0"/>
              </a:rPr>
              <a:t>Επίτροπος Πληροφοριών</a:t>
            </a:r>
          </a:p>
          <a:p>
            <a:pPr>
              <a:buNone/>
            </a:pPr>
            <a:r>
              <a:rPr lang="el-GR" sz="1800" dirty="0">
                <a:latin typeface="Arial" panose="020B0604020202020204" pitchFamily="34" charset="0"/>
                <a:cs typeface="Arial" panose="020B0604020202020204" pitchFamily="34" charset="0"/>
              </a:rPr>
              <a:t>Αντιπρόεδρος Ευρωπαϊκού Συμβουλίου Προστασίας Δεδομένων</a:t>
            </a:r>
            <a:endParaRPr lang="en-US" sz="18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097312A-819C-114A-46A2-6DDF4EDE8FD2}"/>
              </a:ext>
            </a:extLst>
          </p:cNvPr>
          <p:cNvSpPr txBox="1"/>
          <p:nvPr/>
        </p:nvSpPr>
        <p:spPr>
          <a:xfrm>
            <a:off x="5436096" y="6026006"/>
            <a:ext cx="2088232" cy="369332"/>
          </a:xfrm>
          <a:prstGeom prst="rect">
            <a:avLst/>
          </a:prstGeom>
          <a:noFill/>
        </p:spPr>
        <p:txBody>
          <a:bodyPr wrap="square">
            <a:spAutoFit/>
          </a:bodyPr>
          <a:lstStyle/>
          <a:p>
            <a:pPr>
              <a:buNone/>
            </a:pPr>
            <a:r>
              <a:rPr lang="el-GR" sz="1800" dirty="0">
                <a:latin typeface="Arial" panose="020B0604020202020204" pitchFamily="34" charset="0"/>
                <a:cs typeface="Arial" panose="020B0604020202020204" pitchFamily="34" charset="0"/>
              </a:rPr>
              <a:t>10 Απριλίου 2024</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948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023619-6A09-AD8D-6899-46EEAF4DF540}"/>
              </a:ext>
            </a:extLst>
          </p:cNvPr>
          <p:cNvSpPr>
            <a:spLocks noGrp="1"/>
          </p:cNvSpPr>
          <p:nvPr>
            <p:ph idx="1"/>
          </p:nvPr>
        </p:nvSpPr>
        <p:spPr/>
        <p:txBody>
          <a:bodyPr>
            <a:normAutofit/>
          </a:bodyPr>
          <a:lstStyle/>
          <a:p>
            <a:pPr algn="just"/>
            <a:r>
              <a:rPr lang="el-GR" sz="1800" dirty="0"/>
              <a:t>Το Γραφείο μου αξιολογεί:</a:t>
            </a:r>
          </a:p>
          <a:p>
            <a:pPr algn="just"/>
            <a:endParaRPr lang="el-GR" sz="1800" dirty="0"/>
          </a:p>
          <a:p>
            <a:pPr marL="502920" indent="-457200" algn="just">
              <a:buFont typeface="Arial" panose="020B0604020202020204" pitchFamily="34" charset="0"/>
              <a:buChar char="•"/>
            </a:pPr>
            <a:r>
              <a:rPr lang="el-GR" sz="1800" dirty="0"/>
              <a:t>τα μέτρα ασφαλείας που είχαν ληφθεί πριν το περιστατικό,</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την ανταπόκριση της Επιχείρησης μετά το περιστατικό,</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τη λήψη παραπόνων σχετικά με την παραβίαση,</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τις κατηγορίες των επηρεαζόμενων δεδομένων.</a:t>
            </a:r>
          </a:p>
        </p:txBody>
      </p:sp>
    </p:spTree>
    <p:extLst>
      <p:ext uri="{BB962C8B-B14F-4D97-AF65-F5344CB8AC3E}">
        <p14:creationId xmlns:p14="http://schemas.microsoft.com/office/powerpoint/2010/main" val="3268679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a:extLst>
              <a:ext uri="{FF2B5EF4-FFF2-40B4-BE49-F238E27FC236}">
                <a16:creationId xmlns:a16="http://schemas.microsoft.com/office/drawing/2014/main" id="{2A17BF9A-63AD-5FBE-2DB1-E0E851FC1C8B}"/>
              </a:ext>
            </a:extLst>
          </p:cNvPr>
          <p:cNvGraphicFramePr>
            <a:graphicFrameLocks noGrp="1"/>
          </p:cNvGraphicFramePr>
          <p:nvPr>
            <p:ph idx="1"/>
            <p:extLst>
              <p:ext uri="{D42A27DB-BD31-4B8C-83A1-F6EECF244321}">
                <p14:modId xmlns:p14="http://schemas.microsoft.com/office/powerpoint/2010/main" val="343353133"/>
              </p:ext>
            </p:extLst>
          </p:nvPr>
        </p:nvGraphicFramePr>
        <p:xfrm>
          <a:off x="1143000" y="1825649"/>
          <a:ext cx="7391400" cy="4411663"/>
        </p:xfrm>
        <a:graphic>
          <a:graphicData uri="http://schemas.openxmlformats.org/drawingml/2006/chart">
            <c:chart xmlns:c="http://schemas.openxmlformats.org/drawingml/2006/chart" xmlns:r="http://schemas.openxmlformats.org/officeDocument/2006/relationships" r:id="rId2"/>
          </a:graphicData>
        </a:graphic>
      </p:graphicFrame>
      <p:sp>
        <p:nvSpPr>
          <p:cNvPr id="12" name="Title 1">
            <a:extLst>
              <a:ext uri="{FF2B5EF4-FFF2-40B4-BE49-F238E27FC236}">
                <a16:creationId xmlns:a16="http://schemas.microsoft.com/office/drawing/2014/main" id="{B96D6247-3527-86E7-74C3-FA6C084E2B20}"/>
              </a:ext>
            </a:extLst>
          </p:cNvPr>
          <p:cNvSpPr>
            <a:spLocks noGrp="1"/>
          </p:cNvSpPr>
          <p:nvPr>
            <p:ph type="title"/>
          </p:nvPr>
        </p:nvSpPr>
        <p:spPr>
          <a:xfrm>
            <a:off x="827584" y="333400"/>
            <a:ext cx="7696200" cy="1295400"/>
          </a:xfrm>
        </p:spPr>
        <p:txBody>
          <a:bodyPr/>
          <a:lstStyle/>
          <a:p>
            <a:r>
              <a:rPr lang="el-GR" sz="3400" dirty="0"/>
              <a:t>Υποβληθείσες Γνωστοποιήσεις Περιστατικών Παραβίασης</a:t>
            </a:r>
          </a:p>
        </p:txBody>
      </p:sp>
      <p:sp>
        <p:nvSpPr>
          <p:cNvPr id="13" name="TextBox 12">
            <a:extLst>
              <a:ext uri="{FF2B5EF4-FFF2-40B4-BE49-F238E27FC236}">
                <a16:creationId xmlns:a16="http://schemas.microsoft.com/office/drawing/2014/main" id="{3DAB5577-41A7-FEEA-6459-364CC65D749B}"/>
              </a:ext>
            </a:extLst>
          </p:cNvPr>
          <p:cNvSpPr txBox="1"/>
          <p:nvPr/>
        </p:nvSpPr>
        <p:spPr>
          <a:xfrm>
            <a:off x="3419872" y="2636912"/>
            <a:ext cx="720080" cy="369332"/>
          </a:xfrm>
          <a:prstGeom prst="rect">
            <a:avLst/>
          </a:prstGeom>
          <a:noFill/>
        </p:spPr>
        <p:txBody>
          <a:bodyPr wrap="square" rtlCol="0">
            <a:spAutoFit/>
          </a:bodyPr>
          <a:lstStyle/>
          <a:p>
            <a:pPr>
              <a:buNone/>
            </a:pPr>
            <a:r>
              <a:rPr lang="el-GR" sz="1800" dirty="0"/>
              <a:t>87</a:t>
            </a:r>
          </a:p>
        </p:txBody>
      </p:sp>
      <p:sp>
        <p:nvSpPr>
          <p:cNvPr id="14" name="TextBox 13">
            <a:extLst>
              <a:ext uri="{FF2B5EF4-FFF2-40B4-BE49-F238E27FC236}">
                <a16:creationId xmlns:a16="http://schemas.microsoft.com/office/drawing/2014/main" id="{2675D1E9-8830-278B-0CCC-DFA6ED55426D}"/>
              </a:ext>
            </a:extLst>
          </p:cNvPr>
          <p:cNvSpPr txBox="1"/>
          <p:nvPr/>
        </p:nvSpPr>
        <p:spPr>
          <a:xfrm>
            <a:off x="4676436" y="1988840"/>
            <a:ext cx="720080" cy="369332"/>
          </a:xfrm>
          <a:prstGeom prst="rect">
            <a:avLst/>
          </a:prstGeom>
          <a:noFill/>
        </p:spPr>
        <p:txBody>
          <a:bodyPr wrap="square" rtlCol="0">
            <a:spAutoFit/>
          </a:bodyPr>
          <a:lstStyle/>
          <a:p>
            <a:pPr>
              <a:buNone/>
            </a:pPr>
            <a:r>
              <a:rPr lang="el-GR" sz="1800" dirty="0"/>
              <a:t>108</a:t>
            </a:r>
          </a:p>
        </p:txBody>
      </p:sp>
      <p:sp>
        <p:nvSpPr>
          <p:cNvPr id="15" name="TextBox 14">
            <a:extLst>
              <a:ext uri="{FF2B5EF4-FFF2-40B4-BE49-F238E27FC236}">
                <a16:creationId xmlns:a16="http://schemas.microsoft.com/office/drawing/2014/main" id="{17740D2D-C8D3-146F-D9B0-AFACE9AA3454}"/>
              </a:ext>
            </a:extLst>
          </p:cNvPr>
          <p:cNvSpPr txBox="1"/>
          <p:nvPr/>
        </p:nvSpPr>
        <p:spPr>
          <a:xfrm>
            <a:off x="2051720" y="3491716"/>
            <a:ext cx="720080" cy="369332"/>
          </a:xfrm>
          <a:prstGeom prst="rect">
            <a:avLst/>
          </a:prstGeom>
          <a:noFill/>
        </p:spPr>
        <p:txBody>
          <a:bodyPr wrap="square" rtlCol="0">
            <a:spAutoFit/>
          </a:bodyPr>
          <a:lstStyle/>
          <a:p>
            <a:pPr>
              <a:buNone/>
            </a:pPr>
            <a:r>
              <a:rPr lang="el-GR" sz="1800" dirty="0"/>
              <a:t>63</a:t>
            </a:r>
          </a:p>
        </p:txBody>
      </p:sp>
      <p:sp>
        <p:nvSpPr>
          <p:cNvPr id="16" name="TextBox 15">
            <a:extLst>
              <a:ext uri="{FF2B5EF4-FFF2-40B4-BE49-F238E27FC236}">
                <a16:creationId xmlns:a16="http://schemas.microsoft.com/office/drawing/2014/main" id="{A0B4B7BF-9B2B-94D2-3BE7-344F88DD8246}"/>
              </a:ext>
            </a:extLst>
          </p:cNvPr>
          <p:cNvSpPr txBox="1"/>
          <p:nvPr/>
        </p:nvSpPr>
        <p:spPr>
          <a:xfrm>
            <a:off x="6156176" y="3410498"/>
            <a:ext cx="720080" cy="369332"/>
          </a:xfrm>
          <a:prstGeom prst="rect">
            <a:avLst/>
          </a:prstGeom>
          <a:noFill/>
        </p:spPr>
        <p:txBody>
          <a:bodyPr wrap="square" rtlCol="0">
            <a:spAutoFit/>
          </a:bodyPr>
          <a:lstStyle/>
          <a:p>
            <a:pPr>
              <a:buNone/>
            </a:pPr>
            <a:r>
              <a:rPr lang="el-GR" sz="1800" dirty="0"/>
              <a:t>65</a:t>
            </a:r>
          </a:p>
        </p:txBody>
      </p:sp>
      <p:sp>
        <p:nvSpPr>
          <p:cNvPr id="17" name="TextBox 16">
            <a:extLst>
              <a:ext uri="{FF2B5EF4-FFF2-40B4-BE49-F238E27FC236}">
                <a16:creationId xmlns:a16="http://schemas.microsoft.com/office/drawing/2014/main" id="{DABE6155-2416-A9E0-29D3-B211AE320774}"/>
              </a:ext>
            </a:extLst>
          </p:cNvPr>
          <p:cNvSpPr txBox="1"/>
          <p:nvPr/>
        </p:nvSpPr>
        <p:spPr>
          <a:xfrm>
            <a:off x="7380312" y="1969290"/>
            <a:ext cx="720080" cy="369332"/>
          </a:xfrm>
          <a:prstGeom prst="rect">
            <a:avLst/>
          </a:prstGeom>
          <a:noFill/>
        </p:spPr>
        <p:txBody>
          <a:bodyPr wrap="square" rtlCol="0">
            <a:spAutoFit/>
          </a:bodyPr>
          <a:lstStyle/>
          <a:p>
            <a:pPr>
              <a:buNone/>
            </a:pPr>
            <a:r>
              <a:rPr lang="el-GR" sz="1800" dirty="0"/>
              <a:t>109</a:t>
            </a:r>
          </a:p>
        </p:txBody>
      </p:sp>
    </p:spTree>
    <p:extLst>
      <p:ext uri="{BB962C8B-B14F-4D97-AF65-F5344CB8AC3E}">
        <p14:creationId xmlns:p14="http://schemas.microsoft.com/office/powerpoint/2010/main" val="3896063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4A0832-D04C-449A-F40B-CF0A31729A79}"/>
              </a:ext>
            </a:extLst>
          </p:cNvPr>
          <p:cNvSpPr>
            <a:spLocks noGrp="1"/>
          </p:cNvSpPr>
          <p:nvPr>
            <p:ph idx="1"/>
          </p:nvPr>
        </p:nvSpPr>
        <p:spPr>
          <a:xfrm>
            <a:off x="1143000" y="2041673"/>
            <a:ext cx="7391400" cy="4411663"/>
          </a:xfrm>
        </p:spPr>
        <p:txBody>
          <a:bodyPr>
            <a:normAutofit/>
          </a:bodyPr>
          <a:lstStyle/>
          <a:p>
            <a:pPr algn="just"/>
            <a:r>
              <a:rPr lang="el-GR" sz="1800" dirty="0"/>
              <a:t>Η υποχρέωση για Γνωστοποίηση Περιστατικών Παραβίασης Δεδομένων τηρείται από τις επιχειρήσεις.</a:t>
            </a:r>
          </a:p>
          <a:p>
            <a:pPr algn="just"/>
            <a:endParaRPr lang="el-GR" sz="1800" dirty="0"/>
          </a:p>
          <a:p>
            <a:pPr algn="just"/>
            <a:r>
              <a:rPr lang="el-GR" sz="1800" dirty="0"/>
              <a:t>Κατά την περίοδο 2019-2023, το Γραφείο μου επέβαλε συνολικά         €243.750, ως διοικητικά προστίματα που αφορούν σε Γνωστοποιήσεις Περιστατικών Παραβίασης Δεδομένων.</a:t>
            </a:r>
          </a:p>
        </p:txBody>
      </p:sp>
    </p:spTree>
    <p:extLst>
      <p:ext uri="{BB962C8B-B14F-4D97-AF65-F5344CB8AC3E}">
        <p14:creationId xmlns:p14="http://schemas.microsoft.com/office/powerpoint/2010/main" val="21411985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6A77F-118E-6693-6D15-09CF0C302DF8}"/>
              </a:ext>
            </a:extLst>
          </p:cNvPr>
          <p:cNvSpPr>
            <a:spLocks noGrp="1"/>
          </p:cNvSpPr>
          <p:nvPr>
            <p:ph type="title"/>
          </p:nvPr>
        </p:nvSpPr>
        <p:spPr>
          <a:xfrm>
            <a:off x="609600" y="692696"/>
            <a:ext cx="8786936" cy="1295400"/>
          </a:xfrm>
        </p:spPr>
        <p:txBody>
          <a:bodyPr/>
          <a:lstStyle/>
          <a:p>
            <a:pPr marL="388620" indent="-342900"/>
            <a:r>
              <a:rPr lang="el-GR" sz="3400" dirty="0">
                <a:cs typeface="Arial" panose="020B0604020202020204" pitchFamily="34" charset="0"/>
              </a:rPr>
              <a:t>   Α</a:t>
            </a:r>
            <a:r>
              <a:rPr lang="el-GR" sz="3400" b="1" dirty="0">
                <a:latin typeface="Arial" panose="020B0604020202020204" pitchFamily="34" charset="0"/>
                <a:cs typeface="Arial" panose="020B0604020202020204" pitchFamily="34" charset="0"/>
              </a:rPr>
              <a:t>ρχείο δραστηριοτήτων</a:t>
            </a:r>
            <a:r>
              <a:rPr lang="el-GR" sz="3400" dirty="0">
                <a:cs typeface="Arial" panose="020B0604020202020204" pitchFamily="34" charset="0"/>
              </a:rPr>
              <a:t> </a:t>
            </a:r>
            <a:br>
              <a:rPr lang="el-GR" sz="3400" dirty="0">
                <a:cs typeface="Arial" panose="020B0604020202020204" pitchFamily="34" charset="0"/>
              </a:rPr>
            </a:br>
            <a:r>
              <a:rPr lang="el-GR" sz="3400" b="1" dirty="0">
                <a:latin typeface="Arial" panose="020B0604020202020204" pitchFamily="34" charset="0"/>
                <a:cs typeface="Arial" panose="020B0604020202020204" pitchFamily="34" charset="0"/>
              </a:rPr>
              <a:t>επεξεργασίας </a:t>
            </a:r>
            <a:br>
              <a:rPr lang="el-GR" sz="3400" b="1" dirty="0">
                <a:latin typeface="Arial" panose="020B0604020202020204" pitchFamily="34" charset="0"/>
                <a:cs typeface="Arial" panose="020B0604020202020204" pitchFamily="34" charset="0"/>
              </a:rPr>
            </a:br>
            <a:r>
              <a:rPr lang="el-GR" sz="3400" b="1" dirty="0">
                <a:latin typeface="Arial" panose="020B0604020202020204" pitchFamily="34" charset="0"/>
                <a:cs typeface="Arial" panose="020B0604020202020204" pitchFamily="34" charset="0"/>
              </a:rPr>
              <a:t>(Άρθρο 30 ΓΚΠΔ) </a:t>
            </a:r>
            <a:endParaRPr lang="el-GR" sz="3400" dirty="0"/>
          </a:p>
        </p:txBody>
      </p:sp>
      <p:sp>
        <p:nvSpPr>
          <p:cNvPr id="3" name="Content Placeholder 2">
            <a:extLst>
              <a:ext uri="{FF2B5EF4-FFF2-40B4-BE49-F238E27FC236}">
                <a16:creationId xmlns:a16="http://schemas.microsoft.com/office/drawing/2014/main" id="{783F1A49-E942-A5B5-76C1-C02C2306BF59}"/>
              </a:ext>
            </a:extLst>
          </p:cNvPr>
          <p:cNvSpPr>
            <a:spLocks noGrp="1"/>
          </p:cNvSpPr>
          <p:nvPr>
            <p:ph idx="1"/>
          </p:nvPr>
        </p:nvSpPr>
        <p:spPr>
          <a:xfrm>
            <a:off x="1143000" y="2132856"/>
            <a:ext cx="7391400" cy="3802807"/>
          </a:xfrm>
        </p:spPr>
        <p:txBody>
          <a:bodyPr>
            <a:noAutofit/>
          </a:bodyPr>
          <a:lstStyle/>
          <a:p>
            <a:pPr marL="331470" indent="-285750" algn="just">
              <a:buFont typeface="Arial" panose="020B0604020202020204" pitchFamily="34" charset="0"/>
              <a:buChar char="•"/>
            </a:pPr>
            <a:r>
              <a:rPr lang="el-GR" sz="1800" dirty="0"/>
              <a:t>Περιλαμβάνει όλες τις πράξεις επεξεργασίας που διενεργεί η Επιχείρηση:</a:t>
            </a:r>
          </a:p>
          <a:p>
            <a:pPr marL="331470" indent="-285750" algn="just">
              <a:buFont typeface="Arial" panose="020B0604020202020204" pitchFamily="34" charset="0"/>
              <a:buChar char="•"/>
            </a:pPr>
            <a:endParaRPr lang="el-GR" sz="1800" dirty="0"/>
          </a:p>
          <a:p>
            <a:pPr marL="977900" lvl="1" indent="-285750" algn="just">
              <a:buFont typeface="Arial" panose="020B0604020202020204" pitchFamily="34" charset="0"/>
              <a:buChar char="•"/>
            </a:pPr>
            <a:r>
              <a:rPr lang="el-GR" sz="1800" dirty="0"/>
              <a:t>Περιγραφή και φύση επεξεργασίας</a:t>
            </a:r>
          </a:p>
          <a:p>
            <a:pPr marL="977900" lvl="1" indent="-285750" algn="just">
              <a:buFont typeface="Arial" panose="020B0604020202020204" pitchFamily="34" charset="0"/>
              <a:buChar char="•"/>
            </a:pPr>
            <a:r>
              <a:rPr lang="el-GR" sz="1800" dirty="0"/>
              <a:t>Νομική βάση </a:t>
            </a:r>
          </a:p>
          <a:p>
            <a:pPr marL="977900" lvl="1" indent="-285750" algn="just">
              <a:buFont typeface="Arial" panose="020B0604020202020204" pitchFamily="34" charset="0"/>
              <a:buChar char="•"/>
            </a:pPr>
            <a:r>
              <a:rPr lang="el-GR" sz="1800" dirty="0"/>
              <a:t>Υπεύθυνος και εκτελών την επεξεργασία</a:t>
            </a:r>
          </a:p>
          <a:p>
            <a:pPr marL="977900" lvl="1" indent="-285750" algn="just">
              <a:buFont typeface="Arial" panose="020B0604020202020204" pitchFamily="34" charset="0"/>
              <a:buChar char="•"/>
            </a:pPr>
            <a:r>
              <a:rPr lang="el-GR" sz="1800" dirty="0"/>
              <a:t>Σκοπός </a:t>
            </a:r>
          </a:p>
          <a:p>
            <a:pPr marL="977900" lvl="1" indent="-285750" algn="just">
              <a:buFont typeface="Arial" panose="020B0604020202020204" pitchFamily="34" charset="0"/>
              <a:buChar char="•"/>
            </a:pPr>
            <a:r>
              <a:rPr lang="el-GR" sz="1800" dirty="0"/>
              <a:t>Κατηγορίες υποκειμένων των δεδομένων</a:t>
            </a:r>
          </a:p>
          <a:p>
            <a:pPr marL="977900" lvl="1" indent="-285750" algn="just">
              <a:buFont typeface="Arial" panose="020B0604020202020204" pitchFamily="34" charset="0"/>
              <a:buChar char="•"/>
            </a:pPr>
            <a:r>
              <a:rPr lang="el-GR" sz="1800" dirty="0"/>
              <a:t>Κατηγορίες προσωπικών δεδομένων</a:t>
            </a:r>
          </a:p>
          <a:p>
            <a:pPr marL="977900" lvl="1" indent="-285750" algn="just">
              <a:buFont typeface="Arial" panose="020B0604020202020204" pitchFamily="34" charset="0"/>
              <a:buChar char="•"/>
            </a:pPr>
            <a:r>
              <a:rPr lang="el-GR" sz="1800" dirty="0"/>
              <a:t>Κατηγορίες αποδεκτών</a:t>
            </a:r>
          </a:p>
          <a:p>
            <a:pPr marL="977900" lvl="1" indent="-285750" algn="just">
              <a:buFont typeface="Arial" panose="020B0604020202020204" pitchFamily="34" charset="0"/>
              <a:buChar char="•"/>
            </a:pPr>
            <a:r>
              <a:rPr lang="el-GR" sz="1800" dirty="0"/>
              <a:t>Διαβίβαση σε τρίτη χώρα/ διεθνή οργανισμό</a:t>
            </a:r>
          </a:p>
          <a:p>
            <a:pPr marL="977900" lvl="1" indent="-285750" algn="just">
              <a:buFont typeface="Arial" panose="020B0604020202020204" pitchFamily="34" charset="0"/>
              <a:buChar char="•"/>
            </a:pPr>
            <a:r>
              <a:rPr lang="el-GR" sz="1800" dirty="0"/>
              <a:t>Περίοδος διατήρησης δεδομένων</a:t>
            </a:r>
          </a:p>
          <a:p>
            <a:pPr marL="977900" lvl="1" indent="-285750" algn="just">
              <a:buFont typeface="Arial" panose="020B0604020202020204" pitchFamily="34" charset="0"/>
              <a:buChar char="•"/>
            </a:pPr>
            <a:r>
              <a:rPr lang="el-GR" sz="1800" dirty="0"/>
              <a:t>Μέτρα ασφάλειας</a:t>
            </a:r>
          </a:p>
          <a:p>
            <a:pPr marL="977900" lvl="1" indent="-285750" algn="just">
              <a:buFont typeface="Arial" panose="020B0604020202020204" pitchFamily="34" charset="0"/>
              <a:buChar char="•"/>
            </a:pPr>
            <a:endParaRPr lang="el-GR" sz="1800" dirty="0"/>
          </a:p>
          <a:p>
            <a:endParaRPr lang="el-GR" sz="1800" dirty="0"/>
          </a:p>
        </p:txBody>
      </p:sp>
    </p:spTree>
    <p:extLst>
      <p:ext uri="{BB962C8B-B14F-4D97-AF65-F5344CB8AC3E}">
        <p14:creationId xmlns:p14="http://schemas.microsoft.com/office/powerpoint/2010/main" val="3926414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82D4BD-5475-3A8C-D73A-DC77E2DDD22F}"/>
            </a:ext>
          </a:extLst>
        </p:cNvPr>
        <p:cNvGrpSpPr/>
        <p:nvPr/>
      </p:nvGrpSpPr>
      <p:grpSpPr>
        <a:xfrm>
          <a:off x="0" y="0"/>
          <a:ext cx="0" cy="0"/>
          <a:chOff x="0" y="0"/>
          <a:chExt cx="0" cy="0"/>
        </a:xfrm>
      </p:grpSpPr>
      <p:sp>
        <p:nvSpPr>
          <p:cNvPr id="2" name="Τίτλος 1">
            <a:extLst>
              <a:ext uri="{FF2B5EF4-FFF2-40B4-BE49-F238E27FC236}">
                <a16:creationId xmlns:a16="http://schemas.microsoft.com/office/drawing/2014/main" id="{F7197535-88D8-97F3-7C7A-E0B354554EC8}"/>
              </a:ext>
            </a:extLst>
          </p:cNvPr>
          <p:cNvSpPr>
            <a:spLocks noGrp="1"/>
          </p:cNvSpPr>
          <p:nvPr>
            <p:ph type="title"/>
          </p:nvPr>
        </p:nvSpPr>
        <p:spPr>
          <a:xfrm>
            <a:off x="1259632" y="228600"/>
            <a:ext cx="7696200" cy="1295400"/>
          </a:xfrm>
        </p:spPr>
        <p:txBody>
          <a:bodyPr rtlCol="0"/>
          <a:lstStyle/>
          <a:p>
            <a:pPr rtl="0"/>
            <a:r>
              <a:rPr lang="el-GR" sz="3400" dirty="0">
                <a:solidFill>
                  <a:srgbClr val="330066"/>
                </a:solidFill>
              </a:rPr>
              <a:t>Υπεύθυνος Προστασίας </a:t>
            </a:r>
            <a:br>
              <a:rPr lang="el-GR" sz="3400" dirty="0">
                <a:solidFill>
                  <a:srgbClr val="330066"/>
                </a:solidFill>
              </a:rPr>
            </a:br>
            <a:r>
              <a:rPr lang="el-GR" sz="3400" dirty="0">
                <a:solidFill>
                  <a:srgbClr val="330066"/>
                </a:solidFill>
              </a:rPr>
              <a:t>Δεδομένων (ΥΠΔ)</a:t>
            </a:r>
            <a:endParaRPr lang="el-GR" sz="34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2A759587-9EC1-EADD-A66E-B665D805EB0B}"/>
              </a:ext>
            </a:extLst>
          </p:cNvPr>
          <p:cNvSpPr>
            <a:spLocks noGrp="1"/>
          </p:cNvSpPr>
          <p:nvPr>
            <p:ph idx="1"/>
          </p:nvPr>
        </p:nvSpPr>
        <p:spPr>
          <a:xfrm>
            <a:off x="1143000" y="1524000"/>
            <a:ext cx="7391400" cy="5105400"/>
          </a:xfrm>
        </p:spPr>
        <p:txBody>
          <a:bodyPr rtlCol="0">
            <a:noAutofit/>
          </a:bodyPr>
          <a:lstStyle/>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Στέλεχος του οργανισμού ή εξωτερικός στη βάση παροχής υπηρεσιών.</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cs typeface="Arial" panose="020B0604020202020204" pitchFamily="34" charset="0"/>
              </a:rPr>
              <a:t>Π</a:t>
            </a:r>
            <a:r>
              <a:rPr lang="el-GR" sz="1800" dirty="0">
                <a:solidFill>
                  <a:schemeClr val="tx1"/>
                </a:solidFill>
                <a:latin typeface="Arial" panose="020B0604020202020204" pitchFamily="34" charset="0"/>
                <a:cs typeface="Arial" panose="020B0604020202020204" pitchFamily="34" charset="0"/>
              </a:rPr>
              <a:t>αρακολουθεί τη συμμόρφωση με τον ΓΚΠΔ </a:t>
            </a:r>
            <a:r>
              <a:rPr lang="el-GR" sz="1800" dirty="0">
                <a:cs typeface="Arial" panose="020B0604020202020204" pitchFamily="34" charset="0"/>
              </a:rPr>
              <a:t> και ε</a:t>
            </a:r>
            <a:r>
              <a:rPr lang="el-GR" sz="1800" dirty="0">
                <a:solidFill>
                  <a:schemeClr val="tx1"/>
                </a:solidFill>
                <a:latin typeface="Arial" panose="020B0604020202020204" pitchFamily="34" charset="0"/>
                <a:cs typeface="Arial" panose="020B0604020202020204" pitchFamily="34" charset="0"/>
              </a:rPr>
              <a:t>νημερώνει τον υπεύθυνο επεξεργασίας για τις υποχρεώσεις του.</a:t>
            </a:r>
          </a:p>
          <a:p>
            <a:pPr marL="388620" indent="-342900" algn="just">
              <a:buFont typeface="Arial" panose="020B0604020202020204" pitchFamily="34" charset="0"/>
              <a:buChar char="•"/>
            </a:pPr>
            <a:endParaRPr lang="el-GR" sz="1800" dirty="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Ενεργεί ως σημείο επικοινωνίας και συνεργάζεται με την εποπτική αρχή.</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r>
              <a:rPr lang="el-GR" sz="1800" dirty="0">
                <a:solidFill>
                  <a:schemeClr val="tx1"/>
                </a:solidFill>
                <a:latin typeface="Arial" panose="020B0604020202020204" pitchFamily="34" charset="0"/>
                <a:cs typeface="Arial" panose="020B0604020202020204" pitchFamily="34" charset="0"/>
              </a:rPr>
              <a:t>Επικοινωνεί με τα υποκείμενα των δεδομένων για κάθε ζήτημα σχετικό με την επεξεργασία των δεδομένων τους και την άσκηση των δικαιωμάτων τους.</a:t>
            </a: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a:p>
            <a:pPr marL="388620" indent="-342900" algn="just">
              <a:buFont typeface="Arial" panose="020B0604020202020204" pitchFamily="34" charset="0"/>
              <a:buChar char="•"/>
            </a:pPr>
            <a:endParaRPr lang="el-GR"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498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7E96-D8F3-7D5C-21FE-553FAB2918CF}"/>
              </a:ext>
            </a:extLst>
          </p:cNvPr>
          <p:cNvSpPr>
            <a:spLocks noGrp="1"/>
          </p:cNvSpPr>
          <p:nvPr>
            <p:ph type="title"/>
          </p:nvPr>
        </p:nvSpPr>
        <p:spPr>
          <a:xfrm>
            <a:off x="1115616" y="228600"/>
            <a:ext cx="7696200" cy="1295400"/>
          </a:xfrm>
        </p:spPr>
        <p:txBody>
          <a:bodyPr/>
          <a:lstStyle/>
          <a:p>
            <a:r>
              <a:rPr lang="el-GR" sz="3400" dirty="0"/>
              <a:t>Συμμόρφωση με τον ΓΚΠΔ</a:t>
            </a:r>
          </a:p>
        </p:txBody>
      </p:sp>
      <p:sp>
        <p:nvSpPr>
          <p:cNvPr id="3" name="Content Placeholder 2">
            <a:extLst>
              <a:ext uri="{FF2B5EF4-FFF2-40B4-BE49-F238E27FC236}">
                <a16:creationId xmlns:a16="http://schemas.microsoft.com/office/drawing/2014/main" id="{16F0AA4C-3D09-F42E-2DED-642345A093CC}"/>
              </a:ext>
            </a:extLst>
          </p:cNvPr>
          <p:cNvSpPr>
            <a:spLocks noGrp="1"/>
          </p:cNvSpPr>
          <p:nvPr>
            <p:ph idx="1"/>
          </p:nvPr>
        </p:nvSpPr>
        <p:spPr>
          <a:xfrm>
            <a:off x="1043608" y="1916832"/>
            <a:ext cx="7391400" cy="4411663"/>
          </a:xfrm>
        </p:spPr>
        <p:txBody>
          <a:bodyPr>
            <a:normAutofit/>
          </a:bodyPr>
          <a:lstStyle/>
          <a:p>
            <a:pPr algn="just"/>
            <a:endParaRPr lang="el-GR" sz="1800" dirty="0"/>
          </a:p>
          <a:p>
            <a:pPr algn="just"/>
            <a:r>
              <a:rPr lang="el-GR" sz="1800" dirty="0">
                <a:solidFill>
                  <a:srgbClr val="000000"/>
                </a:solidFill>
                <a:effectLst/>
                <a:latin typeface="Arial" panose="020B0604020202020204" pitchFamily="34" charset="0"/>
                <a:ea typeface="Times New Roman" panose="02020603050405020304" pitchFamily="18" charset="0"/>
              </a:rPr>
              <a:t>Η συμμόρφωση με τις διατάξεις του νομικού πλαισίου ελέγχεται από το Γραφείο μου, </a:t>
            </a:r>
            <a:r>
              <a:rPr lang="el-GR" sz="1800" dirty="0">
                <a:effectLst/>
                <a:latin typeface="Arial" panose="020B0604020202020204" pitchFamily="34" charset="0"/>
                <a:ea typeface="Times New Roman" panose="02020603050405020304" pitchFamily="18" charset="0"/>
              </a:rPr>
              <a:t>τόσο κατά την διερεύνηση παραπόνων, όσο και αυτεπάγγελτα.</a:t>
            </a:r>
          </a:p>
          <a:p>
            <a:pPr algn="just"/>
            <a:endParaRPr lang="el-GR" sz="1800" dirty="0"/>
          </a:p>
          <a:p>
            <a:pPr algn="just"/>
            <a:r>
              <a:rPr lang="el-GR" sz="1800" dirty="0"/>
              <a:t>Σκοπός διενέργειας ελέγχων:</a:t>
            </a:r>
          </a:p>
          <a:p>
            <a:pPr algn="just"/>
            <a:endParaRPr lang="el-GR" sz="1800" dirty="0"/>
          </a:p>
          <a:p>
            <a:pPr marL="502920" indent="-457200" algn="just">
              <a:buFont typeface="Arial" panose="020B0604020202020204" pitchFamily="34" charset="0"/>
              <a:buChar char="•"/>
            </a:pPr>
            <a:r>
              <a:rPr lang="el-GR" sz="1800" dirty="0"/>
              <a:t>Η αποτύπωση του επιπέδου συμμόρφωσης με τον ΓΚΠΔ.</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Ο εντοπισμός κενών ή παραλείψεων.</a:t>
            </a:r>
          </a:p>
          <a:p>
            <a:pPr marL="502920" indent="-457200" algn="just">
              <a:buFont typeface="Arial" panose="020B0604020202020204" pitchFamily="34" charset="0"/>
              <a:buChar char="•"/>
            </a:pPr>
            <a:endParaRPr lang="el-GR" sz="1800" dirty="0"/>
          </a:p>
          <a:p>
            <a:pPr marL="502920" indent="-457200" algn="just">
              <a:buFont typeface="Arial" panose="020B0604020202020204" pitchFamily="34" charset="0"/>
              <a:buChar char="•"/>
            </a:pPr>
            <a:r>
              <a:rPr lang="el-GR" sz="1800" dirty="0"/>
              <a:t>Η αξιολόγηση των διαδικασιών που χρήζουν ιδιαίτερης προσοχής.</a:t>
            </a:r>
          </a:p>
        </p:txBody>
      </p:sp>
    </p:spTree>
    <p:extLst>
      <p:ext uri="{BB962C8B-B14F-4D97-AF65-F5344CB8AC3E}">
        <p14:creationId xmlns:p14="http://schemas.microsoft.com/office/powerpoint/2010/main" val="1795891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6B7C5-479C-2141-F1CF-99AA735E72DF}"/>
              </a:ext>
            </a:extLst>
          </p:cNvPr>
          <p:cNvSpPr>
            <a:spLocks noGrp="1"/>
          </p:cNvSpPr>
          <p:nvPr>
            <p:ph type="title"/>
          </p:nvPr>
        </p:nvSpPr>
        <p:spPr>
          <a:xfrm>
            <a:off x="1143000" y="16808"/>
            <a:ext cx="7696200" cy="1295400"/>
          </a:xfrm>
        </p:spPr>
        <p:txBody>
          <a:bodyPr/>
          <a:lstStyle/>
          <a:p>
            <a:r>
              <a:rPr lang="el-GR" sz="3400" dirty="0"/>
              <a:t>Εξουσίες της Αρχής</a:t>
            </a:r>
          </a:p>
        </p:txBody>
      </p:sp>
      <p:sp>
        <p:nvSpPr>
          <p:cNvPr id="3" name="Content Placeholder 2">
            <a:extLst>
              <a:ext uri="{FF2B5EF4-FFF2-40B4-BE49-F238E27FC236}">
                <a16:creationId xmlns:a16="http://schemas.microsoft.com/office/drawing/2014/main" id="{83751C8F-1C05-424F-BBA4-64E1D7C6915E}"/>
              </a:ext>
            </a:extLst>
          </p:cNvPr>
          <p:cNvSpPr>
            <a:spLocks noGrp="1"/>
          </p:cNvSpPr>
          <p:nvPr>
            <p:ph idx="1"/>
          </p:nvPr>
        </p:nvSpPr>
        <p:spPr/>
        <p:txBody>
          <a:bodyPr>
            <a:noAutofit/>
          </a:bodyPr>
          <a:lstStyle/>
          <a:p>
            <a:pPr algn="just"/>
            <a:r>
              <a:rPr lang="el-GR" sz="1800" b="1" dirty="0">
                <a:latin typeface="Arial" panose="020B0604020202020204" pitchFamily="34" charset="0"/>
                <a:cs typeface="Arial" panose="020B0604020202020204" pitchFamily="34" charset="0"/>
              </a:rPr>
              <a:t>Εξουσίες έρευνας</a:t>
            </a:r>
            <a:r>
              <a:rPr lang="en-US" sz="1800" b="1" dirty="0">
                <a:latin typeface="Arial" panose="020B0604020202020204" pitchFamily="34" charset="0"/>
                <a:cs typeface="Arial" panose="020B0604020202020204" pitchFamily="34" charset="0"/>
              </a:rPr>
              <a:t> </a:t>
            </a:r>
            <a:endParaRPr lang="el-GR" sz="1800" b="1" dirty="0">
              <a:latin typeface="Arial" panose="020B0604020202020204" pitchFamily="34" charset="0"/>
              <a:cs typeface="Arial" panose="020B0604020202020204" pitchFamily="34" charset="0"/>
            </a:endParaRPr>
          </a:p>
          <a:p>
            <a:pPr marL="502920" indent="-457200" algn="just">
              <a:buFont typeface="Arial" panose="020B0604020202020204" pitchFamily="34" charset="0"/>
              <a:buChar char="•"/>
            </a:pPr>
            <a:r>
              <a:rPr lang="el-GR" sz="1800" dirty="0">
                <a:cs typeface="Arial" panose="020B0604020202020204" pitchFamily="34" charset="0"/>
              </a:rPr>
              <a:t>Ε</a:t>
            </a:r>
            <a:r>
              <a:rPr lang="el-GR" sz="1800" dirty="0">
                <a:latin typeface="Arial" panose="020B0604020202020204" pitchFamily="34" charset="0"/>
                <a:cs typeface="Arial" panose="020B0604020202020204" pitchFamily="34" charset="0"/>
              </a:rPr>
              <a:t>ντολή για παροχή πληροφόρησης</a:t>
            </a:r>
          </a:p>
          <a:p>
            <a:pPr marL="502920" indent="-457200" algn="just">
              <a:buFont typeface="Arial" panose="020B0604020202020204" pitchFamily="34" charset="0"/>
              <a:buChar char="•"/>
            </a:pPr>
            <a:r>
              <a:rPr lang="el-GR" sz="1800" dirty="0">
                <a:latin typeface="Arial" panose="020B0604020202020204" pitchFamily="34" charset="0"/>
                <a:cs typeface="Arial" panose="020B0604020202020204" pitchFamily="34" charset="0"/>
              </a:rPr>
              <a:t>Διεξαγωγή έρευνας / ελέγχου</a:t>
            </a:r>
          </a:p>
          <a:p>
            <a:pPr marL="502920" indent="-457200" algn="just">
              <a:buFont typeface="Arial" panose="020B0604020202020204" pitchFamily="34" charset="0"/>
              <a:buChar char="•"/>
            </a:pPr>
            <a:r>
              <a:rPr lang="el-GR" sz="1800" dirty="0">
                <a:latin typeface="Arial" panose="020B0604020202020204" pitchFamily="34" charset="0"/>
                <a:cs typeface="Arial" panose="020B0604020202020204" pitchFamily="34" charset="0"/>
              </a:rPr>
              <a:t>Πρόσβαση σε δεδομένα, συστήματα και εγκαταστάσεις </a:t>
            </a:r>
          </a:p>
          <a:p>
            <a:pPr algn="just"/>
            <a:endParaRPr lang="el-GR" sz="1800" b="1" dirty="0">
              <a:latin typeface="Arial" panose="020B0604020202020204" pitchFamily="34" charset="0"/>
              <a:cs typeface="Arial" panose="020B0604020202020204" pitchFamily="34" charset="0"/>
            </a:endParaRPr>
          </a:p>
          <a:p>
            <a:pPr algn="just"/>
            <a:r>
              <a:rPr lang="el-GR" sz="1800" b="1" dirty="0">
                <a:latin typeface="Arial" panose="020B0604020202020204" pitchFamily="34" charset="0"/>
                <a:cs typeface="Arial" panose="020B0604020202020204" pitchFamily="34" charset="0"/>
              </a:rPr>
              <a:t>Διορθωτικές εξουσίες </a:t>
            </a:r>
          </a:p>
          <a:p>
            <a:pPr marL="502920" indent="-457200">
              <a:buFont typeface="Arial" panose="020B0604020202020204" pitchFamily="34" charset="0"/>
              <a:buChar char="•"/>
            </a:pPr>
            <a:r>
              <a:rPr lang="el-GR" sz="1800" dirty="0">
                <a:latin typeface="Arial" panose="020B0604020202020204" pitchFamily="34" charset="0"/>
                <a:cs typeface="Arial" panose="020B0604020202020204" pitchFamily="34" charset="0"/>
              </a:rPr>
              <a:t>Προειδοποίηση, </a:t>
            </a:r>
            <a:r>
              <a:rPr lang="el-GR" sz="1800" dirty="0">
                <a:cs typeface="Arial" panose="020B0604020202020204" pitchFamily="34" charset="0"/>
              </a:rPr>
              <a:t>Ε</a:t>
            </a:r>
            <a:r>
              <a:rPr lang="el-GR" sz="1800" dirty="0">
                <a:latin typeface="Arial" panose="020B0604020202020204" pitchFamily="34" charset="0"/>
                <a:cs typeface="Arial" panose="020B0604020202020204" pitchFamily="34" charset="0"/>
              </a:rPr>
              <a:t>πίπληξη</a:t>
            </a:r>
          </a:p>
          <a:p>
            <a:pPr marL="502920" indent="-457200">
              <a:buFont typeface="Arial" panose="020B0604020202020204" pitchFamily="34" charset="0"/>
              <a:buChar char="•"/>
            </a:pPr>
            <a:r>
              <a:rPr lang="el-GR" sz="1800" dirty="0">
                <a:cs typeface="Arial" panose="020B0604020202020204" pitchFamily="34" charset="0"/>
              </a:rPr>
              <a:t>Εντολή συμμόρφωσης</a:t>
            </a:r>
            <a:endParaRPr lang="el-GR" sz="1800" dirty="0">
              <a:latin typeface="Arial" panose="020B0604020202020204" pitchFamily="34" charset="0"/>
              <a:cs typeface="Arial" panose="020B0604020202020204" pitchFamily="34" charset="0"/>
            </a:endParaRPr>
          </a:p>
          <a:p>
            <a:pPr marL="502920" indent="-457200">
              <a:buFont typeface="Arial" panose="020B0604020202020204" pitchFamily="34" charset="0"/>
              <a:buChar char="•"/>
            </a:pPr>
            <a:r>
              <a:rPr lang="el-GR" sz="1800" dirty="0">
                <a:cs typeface="Arial" panose="020B0604020202020204" pitchFamily="34" charset="0"/>
              </a:rPr>
              <a:t>Ε</a:t>
            </a:r>
            <a:r>
              <a:rPr lang="el-GR" sz="1800" dirty="0">
                <a:latin typeface="Arial" panose="020B0604020202020204" pitchFamily="34" charset="0"/>
                <a:cs typeface="Arial" panose="020B0604020202020204" pitchFamily="34" charset="0"/>
              </a:rPr>
              <a:t>πιβολή διοικητικού προστίμου</a:t>
            </a:r>
          </a:p>
          <a:p>
            <a:r>
              <a:rPr lang="el-GR" sz="1800" dirty="0">
                <a:latin typeface="Arial" panose="020B0604020202020204" pitchFamily="34" charset="0"/>
                <a:cs typeface="Arial" panose="020B0604020202020204" pitchFamily="34" charset="0"/>
              </a:rPr>
              <a:t> </a:t>
            </a:r>
          </a:p>
          <a:p>
            <a:r>
              <a:rPr lang="el-GR" sz="1800" b="1" dirty="0">
                <a:latin typeface="Arial" panose="020B0604020202020204" pitchFamily="34" charset="0"/>
                <a:cs typeface="Arial" panose="020B0604020202020204" pitchFamily="34" charset="0"/>
              </a:rPr>
              <a:t>Αδειοδοτικές και Συμβουλευτικές εξουσίες</a:t>
            </a:r>
          </a:p>
          <a:p>
            <a:pPr marL="502920" indent="-457200">
              <a:buFont typeface="Arial" panose="020B0604020202020204" pitchFamily="34" charset="0"/>
              <a:buChar char="•"/>
            </a:pPr>
            <a:r>
              <a:rPr lang="el-GR" sz="1800" dirty="0">
                <a:latin typeface="Arial" panose="020B0604020202020204" pitchFamily="34" charset="0"/>
                <a:cs typeface="Arial" panose="020B0604020202020204" pitchFamily="34" charset="0"/>
              </a:rPr>
              <a:t>Παροχή συμβουλών</a:t>
            </a:r>
          </a:p>
          <a:p>
            <a:pPr marL="502920" indent="-457200">
              <a:buFont typeface="Arial" panose="020B0604020202020204" pitchFamily="34" charset="0"/>
              <a:buChar char="•"/>
            </a:pPr>
            <a:r>
              <a:rPr lang="el-GR" sz="1800" dirty="0">
                <a:latin typeface="Arial" panose="020B0604020202020204" pitchFamily="34" charset="0"/>
                <a:cs typeface="Arial" panose="020B0604020202020204" pitchFamily="34" charset="0"/>
              </a:rPr>
              <a:t>Έκδοση συστάσεων και κατευθυντήριων γραμμών</a:t>
            </a:r>
            <a:endParaRPr lang="el-GR" sz="1800" dirty="0"/>
          </a:p>
        </p:txBody>
      </p:sp>
    </p:spTree>
    <p:extLst>
      <p:ext uri="{BB962C8B-B14F-4D97-AF65-F5344CB8AC3E}">
        <p14:creationId xmlns:p14="http://schemas.microsoft.com/office/powerpoint/2010/main" val="3989266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D9753-E8C0-613B-F65F-91E5C53C3200}"/>
              </a:ext>
            </a:extLst>
          </p:cNvPr>
          <p:cNvSpPr>
            <a:spLocks noGrp="1"/>
          </p:cNvSpPr>
          <p:nvPr>
            <p:ph type="title"/>
          </p:nvPr>
        </p:nvSpPr>
        <p:spPr>
          <a:xfrm>
            <a:off x="1187624" y="234360"/>
            <a:ext cx="7696200" cy="1295400"/>
          </a:xfrm>
        </p:spPr>
        <p:txBody>
          <a:bodyPr/>
          <a:lstStyle/>
          <a:p>
            <a:r>
              <a:rPr lang="el-GR" sz="3400" dirty="0"/>
              <a:t>Έλεγχοι κατά την περίοδο </a:t>
            </a:r>
            <a:br>
              <a:rPr lang="el-GR" sz="3400" dirty="0"/>
            </a:br>
            <a:r>
              <a:rPr lang="el-GR" sz="3400" dirty="0"/>
              <a:t>2019-2023</a:t>
            </a:r>
          </a:p>
        </p:txBody>
      </p:sp>
      <p:graphicFrame>
        <p:nvGraphicFramePr>
          <p:cNvPr id="6" name="Content Placeholder 5">
            <a:extLst>
              <a:ext uri="{FF2B5EF4-FFF2-40B4-BE49-F238E27FC236}">
                <a16:creationId xmlns:a16="http://schemas.microsoft.com/office/drawing/2014/main" id="{2E2A98A8-F2F3-401B-9340-B3061FA4A29F}"/>
              </a:ext>
            </a:extLst>
          </p:cNvPr>
          <p:cNvGraphicFramePr>
            <a:graphicFrameLocks noGrp="1"/>
          </p:cNvGraphicFramePr>
          <p:nvPr>
            <p:ph idx="1"/>
            <p:extLst>
              <p:ext uri="{D42A27DB-BD31-4B8C-83A1-F6EECF244321}">
                <p14:modId xmlns:p14="http://schemas.microsoft.com/office/powerpoint/2010/main" val="2157074035"/>
              </p:ext>
            </p:extLst>
          </p:nvPr>
        </p:nvGraphicFramePr>
        <p:xfrm>
          <a:off x="395536" y="1524000"/>
          <a:ext cx="8138864" cy="5001344"/>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a:extLst>
              <a:ext uri="{FF2B5EF4-FFF2-40B4-BE49-F238E27FC236}">
                <a16:creationId xmlns:a16="http://schemas.microsoft.com/office/drawing/2014/main" id="{DCE404FF-B08A-A31C-9156-09A31F231EAE}"/>
              </a:ext>
            </a:extLst>
          </p:cNvPr>
          <p:cNvSpPr txBox="1"/>
          <p:nvPr/>
        </p:nvSpPr>
        <p:spPr>
          <a:xfrm>
            <a:off x="5364088" y="2509794"/>
            <a:ext cx="2592288" cy="369332"/>
          </a:xfrm>
          <a:prstGeom prst="rect">
            <a:avLst/>
          </a:prstGeom>
          <a:solidFill>
            <a:schemeClr val="accent1"/>
          </a:solidFill>
        </p:spPr>
        <p:txBody>
          <a:bodyPr wrap="square" rtlCol="0">
            <a:spAutoFit/>
          </a:bodyPr>
          <a:lstStyle/>
          <a:p>
            <a:pPr>
              <a:buNone/>
            </a:pPr>
            <a:r>
              <a:rPr lang="el-GR" sz="1800" dirty="0">
                <a:solidFill>
                  <a:schemeClr val="bg1"/>
                </a:solidFill>
              </a:rPr>
              <a:t>Επιτόπιοι Έλεγχοι: 106</a:t>
            </a:r>
          </a:p>
        </p:txBody>
      </p:sp>
      <p:sp>
        <p:nvSpPr>
          <p:cNvPr id="12" name="TextBox 11">
            <a:extLst>
              <a:ext uri="{FF2B5EF4-FFF2-40B4-BE49-F238E27FC236}">
                <a16:creationId xmlns:a16="http://schemas.microsoft.com/office/drawing/2014/main" id="{3F917327-B831-E514-A41A-132E33D6757E}"/>
              </a:ext>
            </a:extLst>
          </p:cNvPr>
          <p:cNvSpPr txBox="1"/>
          <p:nvPr/>
        </p:nvSpPr>
        <p:spPr>
          <a:xfrm>
            <a:off x="4788024" y="4653136"/>
            <a:ext cx="3960440" cy="369332"/>
          </a:xfrm>
          <a:prstGeom prst="rect">
            <a:avLst/>
          </a:prstGeom>
          <a:solidFill>
            <a:schemeClr val="accent2"/>
          </a:solidFill>
        </p:spPr>
        <p:txBody>
          <a:bodyPr wrap="square" rtlCol="0">
            <a:spAutoFit/>
          </a:bodyPr>
          <a:lstStyle/>
          <a:p>
            <a:pPr algn="ctr">
              <a:buNone/>
            </a:pPr>
            <a:r>
              <a:rPr lang="el-GR" sz="1800" dirty="0">
                <a:solidFill>
                  <a:schemeClr val="bg1"/>
                </a:solidFill>
              </a:rPr>
              <a:t>Έλεγχοι μέσω ερωτηματολογίου: 298</a:t>
            </a:r>
          </a:p>
        </p:txBody>
      </p:sp>
      <p:sp>
        <p:nvSpPr>
          <p:cNvPr id="13" name="TextBox 12">
            <a:extLst>
              <a:ext uri="{FF2B5EF4-FFF2-40B4-BE49-F238E27FC236}">
                <a16:creationId xmlns:a16="http://schemas.microsoft.com/office/drawing/2014/main" id="{EF1A52A4-0438-FE4B-C54A-62BAA5259E2C}"/>
              </a:ext>
            </a:extLst>
          </p:cNvPr>
          <p:cNvSpPr txBox="1"/>
          <p:nvPr/>
        </p:nvSpPr>
        <p:spPr>
          <a:xfrm>
            <a:off x="216936" y="2546888"/>
            <a:ext cx="2905358" cy="369332"/>
          </a:xfrm>
          <a:prstGeom prst="rect">
            <a:avLst/>
          </a:prstGeom>
          <a:solidFill>
            <a:schemeClr val="bg1">
              <a:lumMod val="65000"/>
            </a:schemeClr>
          </a:solidFill>
        </p:spPr>
        <p:txBody>
          <a:bodyPr wrap="square" rtlCol="0">
            <a:spAutoFit/>
          </a:bodyPr>
          <a:lstStyle/>
          <a:p>
            <a:pPr>
              <a:buNone/>
            </a:pPr>
            <a:r>
              <a:rPr lang="el-GR" sz="1800" dirty="0">
                <a:solidFill>
                  <a:schemeClr val="bg1"/>
                </a:solidFill>
              </a:rPr>
              <a:t>Έλεγχοι σε ιστοσελίδες: 30</a:t>
            </a:r>
          </a:p>
        </p:txBody>
      </p:sp>
      <p:sp>
        <p:nvSpPr>
          <p:cNvPr id="14" name="TextBox 13">
            <a:extLst>
              <a:ext uri="{FF2B5EF4-FFF2-40B4-BE49-F238E27FC236}">
                <a16:creationId xmlns:a16="http://schemas.microsoft.com/office/drawing/2014/main" id="{ED63086D-0163-21B9-74E7-464761ED66E4}"/>
              </a:ext>
            </a:extLst>
          </p:cNvPr>
          <p:cNvSpPr txBox="1"/>
          <p:nvPr/>
        </p:nvSpPr>
        <p:spPr>
          <a:xfrm>
            <a:off x="1752836" y="1848235"/>
            <a:ext cx="2592288" cy="369332"/>
          </a:xfrm>
          <a:prstGeom prst="rect">
            <a:avLst/>
          </a:prstGeom>
          <a:solidFill>
            <a:schemeClr val="accent4"/>
          </a:solidFill>
        </p:spPr>
        <p:txBody>
          <a:bodyPr wrap="square" rtlCol="0">
            <a:spAutoFit/>
          </a:bodyPr>
          <a:lstStyle/>
          <a:p>
            <a:pPr>
              <a:buNone/>
            </a:pPr>
            <a:r>
              <a:rPr lang="el-GR" sz="1800" dirty="0">
                <a:solidFill>
                  <a:schemeClr val="bg1"/>
                </a:solidFill>
              </a:rPr>
              <a:t>Έλεγχοι για </a:t>
            </a:r>
            <a:r>
              <a:rPr lang="en-US" sz="1800" dirty="0">
                <a:solidFill>
                  <a:schemeClr val="bg1"/>
                </a:solidFill>
              </a:rPr>
              <a:t>cookies</a:t>
            </a:r>
            <a:r>
              <a:rPr lang="el-GR" sz="1800" dirty="0">
                <a:solidFill>
                  <a:schemeClr val="bg1"/>
                </a:solidFill>
              </a:rPr>
              <a:t>: 55</a:t>
            </a:r>
          </a:p>
        </p:txBody>
      </p:sp>
    </p:spTree>
    <p:extLst>
      <p:ext uri="{BB962C8B-B14F-4D97-AF65-F5344CB8AC3E}">
        <p14:creationId xmlns:p14="http://schemas.microsoft.com/office/powerpoint/2010/main" val="2364508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3E8D5C-787E-6EF4-A0AE-65B5E298D8FC}"/>
              </a:ext>
            </a:extLst>
          </p:cNvPr>
          <p:cNvSpPr>
            <a:spLocks noGrp="1"/>
          </p:cNvSpPr>
          <p:nvPr>
            <p:ph idx="1"/>
          </p:nvPr>
        </p:nvSpPr>
        <p:spPr>
          <a:xfrm>
            <a:off x="1143000" y="1969665"/>
            <a:ext cx="7391400" cy="4411663"/>
          </a:xfrm>
        </p:spPr>
        <p:txBody>
          <a:bodyPr>
            <a:normAutofit/>
          </a:bodyPr>
          <a:lstStyle/>
          <a:p>
            <a:pPr algn="just"/>
            <a:endParaRPr lang="el-GR" sz="1800" dirty="0"/>
          </a:p>
          <a:p>
            <a:pPr marL="331470" indent="-285750" algn="just">
              <a:buFont typeface="Arial" panose="020B0604020202020204" pitchFamily="34" charset="0"/>
              <a:buChar char="•"/>
            </a:pPr>
            <a:r>
              <a:rPr lang="el-GR" sz="1800" dirty="0"/>
              <a:t>Η ασφάλεια των προσωπικών δεδομένων είναι υποχρέωση της κάθε Επιχείρησης.</a:t>
            </a:r>
          </a:p>
          <a:p>
            <a:pPr algn="just"/>
            <a:endParaRPr lang="el-GR" sz="1800" dirty="0"/>
          </a:p>
          <a:p>
            <a:pPr marL="331470" indent="-285750" algn="just">
              <a:buFont typeface="Arial" panose="020B0604020202020204" pitchFamily="34" charset="0"/>
              <a:buChar char="•"/>
            </a:pPr>
            <a:r>
              <a:rPr lang="el-GR" sz="1800" dirty="0"/>
              <a:t>Το κόστος της μη συμμόρφωσης είναι μεγαλύτερο από το κόστος της συμμόρφωσης με τον ΓΚΠΔ.</a:t>
            </a:r>
          </a:p>
        </p:txBody>
      </p:sp>
      <p:sp>
        <p:nvSpPr>
          <p:cNvPr id="2" name="TextBox 1">
            <a:extLst>
              <a:ext uri="{FF2B5EF4-FFF2-40B4-BE49-F238E27FC236}">
                <a16:creationId xmlns:a16="http://schemas.microsoft.com/office/drawing/2014/main" id="{C8BB9613-BC15-6385-C944-32C2FE305871}"/>
              </a:ext>
            </a:extLst>
          </p:cNvPr>
          <p:cNvSpPr txBox="1"/>
          <p:nvPr/>
        </p:nvSpPr>
        <p:spPr>
          <a:xfrm>
            <a:off x="1043608" y="980728"/>
            <a:ext cx="5328592" cy="615553"/>
          </a:xfrm>
          <a:prstGeom prst="rect">
            <a:avLst/>
          </a:prstGeom>
          <a:noFill/>
        </p:spPr>
        <p:txBody>
          <a:bodyPr wrap="square" rtlCol="0">
            <a:spAutoFit/>
          </a:bodyPr>
          <a:lstStyle/>
          <a:p>
            <a:pPr>
              <a:buNone/>
            </a:pPr>
            <a:r>
              <a:rPr lang="el-GR" sz="3400" b="1" dirty="0">
                <a:solidFill>
                  <a:schemeClr val="tx2"/>
                </a:solidFill>
                <a:latin typeface="Arial" panose="020B0604020202020204" pitchFamily="34" charset="0"/>
                <a:ea typeface="+mj-ea"/>
                <a:cs typeface="+mj-cs"/>
              </a:rPr>
              <a:t>Κατακλείδα</a:t>
            </a:r>
          </a:p>
        </p:txBody>
      </p:sp>
    </p:spTree>
    <p:extLst>
      <p:ext uri="{BB962C8B-B14F-4D97-AF65-F5344CB8AC3E}">
        <p14:creationId xmlns:p14="http://schemas.microsoft.com/office/powerpoint/2010/main" val="163288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E72CED-A45C-3486-93DF-BD01454DA3E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2FAFAF-1D31-48EE-F038-6163FDF2BD9A}"/>
              </a:ext>
            </a:extLst>
          </p:cNvPr>
          <p:cNvSpPr>
            <a:spLocks noGrp="1"/>
          </p:cNvSpPr>
          <p:nvPr>
            <p:ph idx="1"/>
          </p:nvPr>
        </p:nvSpPr>
        <p:spPr>
          <a:xfrm>
            <a:off x="450736" y="1124744"/>
            <a:ext cx="4149080" cy="4411663"/>
          </a:xfrm>
        </p:spPr>
        <p:txBody>
          <a:bodyPr>
            <a:normAutofit/>
          </a:bodyPr>
          <a:lstStyle/>
          <a:p>
            <a:pPr marL="0" indent="0">
              <a:buNone/>
            </a:pPr>
            <a:r>
              <a:rPr lang="el-GR" sz="1800" b="1" dirty="0">
                <a:solidFill>
                  <a:srgbClr val="330066"/>
                </a:solidFill>
                <a:latin typeface="Arial" panose="020B0604020202020204" pitchFamily="34" charset="0"/>
                <a:cs typeface="Arial" panose="020B0604020202020204" pitchFamily="34" charset="0"/>
              </a:rPr>
              <a:t>Γραφείο Επιτρόπου Προστασίας</a:t>
            </a:r>
          </a:p>
          <a:p>
            <a:pPr marL="0" indent="0">
              <a:buNone/>
            </a:pPr>
            <a:r>
              <a:rPr lang="el-GR" sz="1800" b="1" dirty="0">
                <a:solidFill>
                  <a:srgbClr val="330066"/>
                </a:solidFill>
                <a:latin typeface="Arial" panose="020B0604020202020204" pitchFamily="34" charset="0"/>
                <a:cs typeface="Arial" panose="020B0604020202020204" pitchFamily="34" charset="0"/>
              </a:rPr>
              <a:t>Δεδομένων Προσωπικού Χαρακτήρα</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a:solidFill>
                  <a:srgbClr val="330066"/>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330066"/>
                </a:solidFill>
                <a:latin typeface="Arial" panose="020B0604020202020204" pitchFamily="34" charset="0"/>
                <a:cs typeface="Arial" panose="020B0604020202020204" pitchFamily="34" charset="0"/>
              </a:rPr>
              <a:t>Τ.Θ. 23378, 1682 Λευκωσία</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err="1">
                <a:solidFill>
                  <a:srgbClr val="330066"/>
                </a:solidFill>
                <a:latin typeface="Arial" panose="020B0604020202020204" pitchFamily="34" charset="0"/>
                <a:cs typeface="Arial" panose="020B0604020202020204" pitchFamily="34" charset="0"/>
              </a:rPr>
              <a:t>Τηλ</a:t>
            </a:r>
            <a:r>
              <a:rPr lang="el-GR" sz="1800" dirty="0">
                <a:solidFill>
                  <a:srgbClr val="330066"/>
                </a:solidFill>
                <a:latin typeface="Arial" panose="020B0604020202020204" pitchFamily="34" charset="0"/>
                <a:cs typeface="Arial" panose="020B0604020202020204" pitchFamily="34" charset="0"/>
              </a:rPr>
              <a:t>.: 22818456, Φαξ: 22304565</a:t>
            </a:r>
          </a:p>
          <a:p>
            <a:pPr marL="0" indent="0">
              <a:buNone/>
            </a:pPr>
            <a:r>
              <a:rPr lang="el-GR" sz="1800" dirty="0">
                <a:solidFill>
                  <a:srgbClr val="330066"/>
                </a:solidFill>
                <a:latin typeface="Arial" panose="020B0604020202020204" pitchFamily="34" charset="0"/>
                <a:cs typeface="Arial" panose="020B0604020202020204" pitchFamily="34" charset="0"/>
              </a:rPr>
              <a:t>E-</a:t>
            </a:r>
            <a:r>
              <a:rPr lang="el-GR" sz="1800" dirty="0" err="1">
                <a:solidFill>
                  <a:srgbClr val="330066"/>
                </a:solidFill>
                <a:latin typeface="Arial" panose="020B0604020202020204" pitchFamily="34" charset="0"/>
                <a:cs typeface="Arial" panose="020B0604020202020204" pitchFamily="34" charset="0"/>
              </a:rPr>
              <a:t>mail</a:t>
            </a:r>
            <a:r>
              <a:rPr lang="el-GR" sz="1800" dirty="0">
                <a:solidFill>
                  <a:srgbClr val="330066"/>
                </a:solidFill>
                <a:latin typeface="Arial" panose="020B0604020202020204" pitchFamily="34" charset="0"/>
                <a:cs typeface="Arial" panose="020B0604020202020204" pitchFamily="34" charset="0"/>
              </a:rPr>
              <a:t>: </a:t>
            </a:r>
            <a:r>
              <a:rPr lang="el-GR" sz="1800" u="sng" dirty="0">
                <a:solidFill>
                  <a:srgbClr val="330066"/>
                </a:solidFill>
                <a:latin typeface="Arial" panose="020B0604020202020204" pitchFamily="34" charset="0"/>
                <a:cs typeface="Arial" panose="020B0604020202020204" pitchFamily="34" charset="0"/>
              </a:rPr>
              <a:t>commissioner@dataprotection.gov.cy</a:t>
            </a:r>
          </a:p>
          <a:p>
            <a:pPr marL="0" indent="0">
              <a:buNone/>
            </a:pPr>
            <a:endParaRPr lang="el-GR" sz="1800" dirty="0">
              <a:solidFill>
                <a:srgbClr val="330066"/>
              </a:solidFill>
              <a:latin typeface="Arial" panose="020B0604020202020204" pitchFamily="34" charset="0"/>
              <a:cs typeface="Arial" panose="020B0604020202020204" pitchFamily="34" charset="0"/>
            </a:endParaRPr>
          </a:p>
          <a:p>
            <a:pPr marL="0" indent="0">
              <a:buNone/>
            </a:pPr>
            <a:r>
              <a:rPr lang="el-GR" sz="1800" dirty="0">
                <a:solidFill>
                  <a:srgbClr val="330066"/>
                </a:solidFill>
                <a:latin typeface="Arial" panose="020B0604020202020204" pitchFamily="34" charset="0"/>
                <a:cs typeface="Arial" panose="020B0604020202020204" pitchFamily="34" charset="0"/>
              </a:rPr>
              <a:t>www.dataprotection.gov.cy </a:t>
            </a:r>
          </a:p>
          <a:p>
            <a:endParaRPr lang="el-GR" dirty="0"/>
          </a:p>
        </p:txBody>
      </p:sp>
      <p:sp>
        <p:nvSpPr>
          <p:cNvPr id="4" name="Content Placeholder 2">
            <a:extLst>
              <a:ext uri="{FF2B5EF4-FFF2-40B4-BE49-F238E27FC236}">
                <a16:creationId xmlns:a16="http://schemas.microsoft.com/office/drawing/2014/main" id="{F880BF56-B719-08BB-58EF-24BC3CD6D940}"/>
              </a:ext>
            </a:extLst>
          </p:cNvPr>
          <p:cNvSpPr txBox="1">
            <a:spLocks/>
          </p:cNvSpPr>
          <p:nvPr/>
        </p:nvSpPr>
        <p:spPr bwMode="auto">
          <a:xfrm>
            <a:off x="4699937" y="1124743"/>
            <a:ext cx="4149080" cy="441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noAutofit/>
          </a:bodyPr>
          <a:lstStyle>
            <a:lvl1pPr marL="45720" indent="0" algn="l" rtl="0" eaLnBrk="1" fontAlgn="base" hangingPunct="1">
              <a:spcBef>
                <a:spcPct val="25000"/>
              </a:spcBef>
              <a:spcAft>
                <a:spcPct val="0"/>
              </a:spcAft>
              <a:buClr>
                <a:schemeClr val="tx2"/>
              </a:buClr>
              <a:buSzPct val="120000"/>
              <a:buFontTx/>
              <a:buNone/>
              <a:defRPr sz="2700">
                <a:solidFill>
                  <a:schemeClr val="tx1"/>
                </a:solidFill>
                <a:latin typeface="Arial" panose="020B0604020202020204" pitchFamily="34" charset="0"/>
                <a:ea typeface="+mn-ea"/>
                <a:cs typeface="+mn-cs"/>
              </a:defRPr>
            </a:lvl1pPr>
            <a:lvl2pPr marL="692150" indent="-347663" algn="l" rtl="0" eaLnBrk="1" fontAlgn="base" hangingPunct="1">
              <a:spcBef>
                <a:spcPct val="0"/>
              </a:spcBef>
              <a:spcAft>
                <a:spcPct val="25000"/>
              </a:spcAft>
              <a:buClr>
                <a:schemeClr val="accent2">
                  <a:lumMod val="75000"/>
                </a:schemeClr>
              </a:buClr>
              <a:buSzPct val="55000"/>
              <a:buFont typeface="Wingdings" pitchFamily="2" charset="2"/>
              <a:buChar char="l"/>
              <a:defRPr sz="2400">
                <a:solidFill>
                  <a:schemeClr val="tx1"/>
                </a:solidFill>
                <a:latin typeface="Arial" panose="020B0604020202020204" pitchFamily="34" charset="0"/>
              </a:defRPr>
            </a:lvl2pPr>
            <a:lvl3pPr marL="987425" indent="-293688" algn="l" rtl="0" eaLnBrk="1" fontAlgn="base" hangingPunct="1">
              <a:spcBef>
                <a:spcPct val="0"/>
              </a:spcBef>
              <a:spcAft>
                <a:spcPct val="25000"/>
              </a:spcAft>
              <a:buClr>
                <a:schemeClr val="accent1">
                  <a:lumMod val="50000"/>
                </a:schemeClr>
              </a:buClr>
              <a:buSzPct val="50000"/>
              <a:buFont typeface="Wingdings" pitchFamily="2" charset="2"/>
              <a:buChar char="l"/>
              <a:defRPr sz="2200">
                <a:solidFill>
                  <a:schemeClr val="tx1"/>
                </a:solidFill>
                <a:latin typeface="Arial" panose="020B0604020202020204" pitchFamily="34" charset="0"/>
              </a:defRPr>
            </a:lvl3pPr>
            <a:lvl4pPr marL="1281113" indent="-292100" algn="l" rtl="0" eaLnBrk="1" fontAlgn="base" hangingPunct="1">
              <a:spcBef>
                <a:spcPct val="20000"/>
              </a:spcBef>
              <a:spcAft>
                <a:spcPct val="0"/>
              </a:spcAft>
              <a:buClr>
                <a:schemeClr val="tx2">
                  <a:lumMod val="75000"/>
                </a:schemeClr>
              </a:buClr>
              <a:buSzPct val="75000"/>
              <a:buFont typeface="Wingdings" pitchFamily="2" charset="2"/>
              <a:buChar char="§"/>
              <a:defRPr sz="2000">
                <a:solidFill>
                  <a:schemeClr val="tx1"/>
                </a:solidFill>
                <a:latin typeface="Arial" panose="020B0604020202020204" pitchFamily="34" charset="0"/>
              </a:defRPr>
            </a:lvl4pPr>
            <a:lvl5pPr marL="1598613" indent="-315913" algn="l" rtl="0" eaLnBrk="1" fontAlgn="base" hangingPunct="1">
              <a:spcBef>
                <a:spcPct val="20000"/>
              </a:spcBef>
              <a:spcAft>
                <a:spcPct val="0"/>
              </a:spcAft>
              <a:buClr>
                <a:schemeClr val="accent3">
                  <a:lumMod val="50000"/>
                </a:schemeClr>
              </a:buClr>
              <a:buSzPct val="80000"/>
              <a:buFont typeface="Wingdings" pitchFamily="2" charset="2"/>
              <a:buChar char="§"/>
              <a:defRPr sz="2000">
                <a:solidFill>
                  <a:schemeClr val="tx1"/>
                </a:solidFill>
                <a:latin typeface="Arial" panose="020B0604020202020204" pitchFamily="34" charset="0"/>
              </a:defRPr>
            </a:lvl5pPr>
            <a:lvl6pPr marL="1920240" indent="-315913" algn="l" rtl="0" eaLnBrk="1" fontAlgn="base" hangingPunct="1">
              <a:spcBef>
                <a:spcPct val="20000"/>
              </a:spcBef>
              <a:spcAft>
                <a:spcPct val="0"/>
              </a:spcAft>
              <a:buClr>
                <a:schemeClr val="accent6">
                  <a:lumMod val="50000"/>
                </a:schemeClr>
              </a:buClr>
              <a:buSzPct val="80000"/>
              <a:buFont typeface="Wingdings" pitchFamily="2" charset="2"/>
              <a:buChar char="§"/>
              <a:defRPr sz="2000">
                <a:solidFill>
                  <a:schemeClr val="tx1"/>
                </a:solidFill>
                <a:latin typeface="+mn-lt"/>
              </a:defRPr>
            </a:lvl6pPr>
            <a:lvl7pPr marL="224028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mn-lt"/>
              </a:defRPr>
            </a:lvl7pPr>
            <a:lvl8pPr marL="2651760" indent="-315913" algn="l" rtl="0" eaLnBrk="1" fontAlgn="base" hangingPunct="1">
              <a:spcBef>
                <a:spcPct val="20000"/>
              </a:spcBef>
              <a:spcAft>
                <a:spcPct val="0"/>
              </a:spcAft>
              <a:buClr>
                <a:schemeClr val="bg2">
                  <a:lumMod val="75000"/>
                </a:schemeClr>
              </a:buClr>
              <a:buSzPct val="80000"/>
              <a:buFont typeface="Wingdings" pitchFamily="2" charset="2"/>
              <a:buChar char="§"/>
              <a:defRPr sz="2000">
                <a:solidFill>
                  <a:schemeClr val="tx1"/>
                </a:solidFill>
                <a:latin typeface="+mn-lt"/>
              </a:defRPr>
            </a:lvl8pPr>
            <a:lvl9pPr marL="3108960" indent="-315913" algn="l" rtl="0" eaLnBrk="1" fontAlgn="base" hangingPunct="1">
              <a:spcBef>
                <a:spcPct val="20000"/>
              </a:spcBef>
              <a:spcAft>
                <a:spcPct val="0"/>
              </a:spcAft>
              <a:buClr>
                <a:schemeClr val="accent2">
                  <a:lumMod val="50000"/>
                </a:schemeClr>
              </a:buClr>
              <a:buSzPct val="80000"/>
              <a:buFont typeface="Wingdings" pitchFamily="2" charset="2"/>
              <a:buChar char="§"/>
              <a:defRPr sz="2000">
                <a:solidFill>
                  <a:schemeClr val="tx1"/>
                </a:solidFill>
                <a:latin typeface="Arial" panose="020B0604020202020204" pitchFamily="34" charset="0"/>
              </a:defRPr>
            </a:lvl9pPr>
          </a:lstStyle>
          <a:p>
            <a:r>
              <a:rPr lang="el-GR" sz="1800" b="1" kern="0" dirty="0">
                <a:solidFill>
                  <a:srgbClr val="330066"/>
                </a:solidFill>
                <a:cs typeface="Arial" panose="020B0604020202020204" pitchFamily="34" charset="0"/>
              </a:rPr>
              <a:t>Γραφείο Επιτρόπου </a:t>
            </a:r>
          </a:p>
          <a:p>
            <a:r>
              <a:rPr lang="el-GR" sz="1800" b="1" kern="0" dirty="0">
                <a:solidFill>
                  <a:srgbClr val="330066"/>
                </a:solidFill>
                <a:cs typeface="Arial" panose="020B0604020202020204" pitchFamily="34" charset="0"/>
              </a:rPr>
              <a:t>Πληροφοριών</a:t>
            </a:r>
          </a:p>
          <a:p>
            <a:endParaRPr lang="el-GR" sz="1800" kern="0" dirty="0">
              <a:solidFill>
                <a:srgbClr val="330066"/>
              </a:solidFill>
              <a:cs typeface="Arial" panose="020B0604020202020204" pitchFamily="34" charset="0"/>
            </a:endParaRPr>
          </a:p>
          <a:p>
            <a:pPr marL="0" indent="0">
              <a:buNone/>
            </a:pPr>
            <a:br>
              <a:rPr lang="el-GR" sz="1800" dirty="0">
                <a:solidFill>
                  <a:srgbClr val="330066"/>
                </a:solidFill>
                <a:cs typeface="Arial" panose="020B0604020202020204" pitchFamily="34" charset="0"/>
              </a:rPr>
            </a:br>
            <a:r>
              <a:rPr lang="el-GR" sz="1800" dirty="0">
                <a:solidFill>
                  <a:srgbClr val="330066"/>
                </a:solidFill>
                <a:latin typeface="Arial" panose="020B0604020202020204" pitchFamily="34" charset="0"/>
                <a:cs typeface="Arial" panose="020B0604020202020204" pitchFamily="34" charset="0"/>
              </a:rPr>
              <a:t>Κυπράνορος 15, 1061 Λευκωσία</a:t>
            </a:r>
          </a:p>
          <a:p>
            <a:pPr marL="0" indent="0">
              <a:buNone/>
            </a:pPr>
            <a:r>
              <a:rPr lang="el-GR" sz="1800" dirty="0">
                <a:solidFill>
                  <a:srgbClr val="330066"/>
                </a:solidFill>
                <a:latin typeface="Arial" panose="020B0604020202020204" pitchFamily="34" charset="0"/>
                <a:cs typeface="Arial" panose="020B0604020202020204" pitchFamily="34" charset="0"/>
              </a:rPr>
              <a:t>Τ.Θ. 23378, 1682 Λευκωσία</a:t>
            </a:r>
          </a:p>
          <a:p>
            <a:br>
              <a:rPr lang="el-GR" sz="1800" kern="0" dirty="0">
                <a:solidFill>
                  <a:srgbClr val="330066"/>
                </a:solidFill>
                <a:cs typeface="Arial" panose="020B0604020202020204" pitchFamily="34" charset="0"/>
              </a:rPr>
            </a:br>
            <a:r>
              <a:rPr lang="el-GR" sz="1800" kern="0" dirty="0" err="1">
                <a:solidFill>
                  <a:srgbClr val="330066"/>
                </a:solidFill>
                <a:cs typeface="Arial" panose="020B0604020202020204" pitchFamily="34" charset="0"/>
              </a:rPr>
              <a:t>Τηλ</a:t>
            </a:r>
            <a:r>
              <a:rPr lang="el-GR" sz="1800" kern="0" dirty="0">
                <a:solidFill>
                  <a:srgbClr val="330066"/>
                </a:solidFill>
                <a:cs typeface="Arial" panose="020B0604020202020204" pitchFamily="34" charset="0"/>
              </a:rPr>
              <a:t>.: 22309000, Φαξ: 22309001</a:t>
            </a:r>
          </a:p>
          <a:p>
            <a:r>
              <a:rPr lang="en-US" sz="1800" kern="0" dirty="0">
                <a:solidFill>
                  <a:srgbClr val="330066"/>
                </a:solidFill>
                <a:cs typeface="Arial" panose="020B0604020202020204" pitchFamily="34" charset="0"/>
              </a:rPr>
              <a:t>E-mail: </a:t>
            </a:r>
            <a:r>
              <a:rPr lang="en-US" sz="1800" u="sng" kern="0" dirty="0">
                <a:solidFill>
                  <a:srgbClr val="330066"/>
                </a:solidFill>
                <a:cs typeface="Arial" panose="020B0604020202020204" pitchFamily="34" charset="0"/>
                <a:hlinkClick r:id="rId2">
                  <a:extLst>
                    <a:ext uri="{A12FA001-AC4F-418D-AE19-62706E023703}">
                      <ahyp:hlinkClr xmlns:ahyp="http://schemas.microsoft.com/office/drawing/2018/hyperlinkcolor" val="tx"/>
                    </a:ext>
                  </a:extLst>
                </a:hlinkClick>
              </a:rPr>
              <a:t>commissioner@informationcommissioner.gov.cy</a:t>
            </a:r>
            <a:endParaRPr lang="en-US" sz="1800" u="sng" kern="0" dirty="0">
              <a:solidFill>
                <a:srgbClr val="330066"/>
              </a:solidFill>
              <a:cs typeface="Arial" panose="020B0604020202020204" pitchFamily="34" charset="0"/>
            </a:endParaRPr>
          </a:p>
          <a:p>
            <a:br>
              <a:rPr lang="el-GR" sz="1800" kern="0" dirty="0">
                <a:solidFill>
                  <a:srgbClr val="330066"/>
                </a:solidFill>
                <a:cs typeface="Arial" panose="020B0604020202020204" pitchFamily="34" charset="0"/>
              </a:rPr>
            </a:br>
            <a:r>
              <a:rPr lang="en-US" sz="1800" kern="0" dirty="0">
                <a:solidFill>
                  <a:srgbClr val="330066"/>
                </a:solidFill>
                <a:cs typeface="Arial" panose="020B0604020202020204" pitchFamily="34" charset="0"/>
              </a:rPr>
              <a:t>www.informationcommissioner.gov.cy</a:t>
            </a:r>
            <a:endParaRPr lang="el-GR" sz="1800" kern="0" dirty="0">
              <a:solidFill>
                <a:srgbClr val="330066"/>
              </a:solidFill>
              <a:cs typeface="Arial" panose="020B0604020202020204" pitchFamily="34" charset="0"/>
            </a:endParaRPr>
          </a:p>
        </p:txBody>
      </p:sp>
    </p:spTree>
    <p:extLst>
      <p:ext uri="{BB962C8B-B14F-4D97-AF65-F5344CB8AC3E}">
        <p14:creationId xmlns:p14="http://schemas.microsoft.com/office/powerpoint/2010/main" val="2554353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EE2B656-4656-4646-A221-7C30814F2E69}"/>
              </a:ext>
            </a:extLst>
          </p:cNvPr>
          <p:cNvSpPr>
            <a:spLocks noGrp="1"/>
          </p:cNvSpPr>
          <p:nvPr>
            <p:ph type="title"/>
          </p:nvPr>
        </p:nvSpPr>
        <p:spPr>
          <a:xfrm>
            <a:off x="1166015" y="116632"/>
            <a:ext cx="7696200" cy="1295400"/>
          </a:xfrm>
        </p:spPr>
        <p:txBody>
          <a:bodyPr rtlCol="0"/>
          <a:lstStyle/>
          <a:p>
            <a:pPr rtl="0"/>
            <a:r>
              <a:rPr lang="el-GR" sz="3400" dirty="0">
                <a:solidFill>
                  <a:srgbClr val="330066"/>
                </a:solidFill>
              </a:rPr>
              <a:t>Νομικό πλαίσιο</a:t>
            </a:r>
            <a:endParaRPr lang="el-GR" sz="3400" dirty="0">
              <a:solidFill>
                <a:srgbClr val="330066"/>
              </a:solidFill>
              <a:latin typeface="Arial" panose="020B0604020202020204" pitchFamily="34" charset="0"/>
            </a:endParaRPr>
          </a:p>
        </p:txBody>
      </p:sp>
      <p:sp>
        <p:nvSpPr>
          <p:cNvPr id="3" name="Θέση περιεχομένου 2">
            <a:extLst>
              <a:ext uri="{FF2B5EF4-FFF2-40B4-BE49-F238E27FC236}">
                <a16:creationId xmlns:a16="http://schemas.microsoft.com/office/drawing/2014/main" id="{F6DABF9E-9B82-4C13-8452-952BD74F6DC7}"/>
              </a:ext>
            </a:extLst>
          </p:cNvPr>
          <p:cNvSpPr>
            <a:spLocks noGrp="1"/>
          </p:cNvSpPr>
          <p:nvPr>
            <p:ph idx="1"/>
          </p:nvPr>
        </p:nvSpPr>
        <p:spPr/>
        <p:txBody>
          <a:bodyPr rtlCol="0">
            <a:normAutofit/>
          </a:bodyPr>
          <a:lstStyle/>
          <a:p>
            <a:pPr algn="just"/>
            <a:endParaRPr lang="el-GR" sz="2000" dirty="0">
              <a:solidFill>
                <a:schemeClr val="tx1"/>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Ο </a:t>
            </a:r>
            <a:r>
              <a:rPr lang="el-GR" sz="1800" b="1" dirty="0">
                <a:solidFill>
                  <a:srgbClr val="330066"/>
                </a:solidFill>
                <a:latin typeface="Arial" panose="020B0604020202020204" pitchFamily="34" charset="0"/>
                <a:ea typeface="+mj-ea"/>
                <a:cs typeface="Arial" panose="020B0604020202020204" pitchFamily="34" charset="0"/>
              </a:rPr>
              <a:t>Κανονισμός (ΕΕ) 2016/679 </a:t>
            </a:r>
            <a:r>
              <a:rPr lang="el-GR" sz="1800" dirty="0">
                <a:solidFill>
                  <a:schemeClr val="tx1"/>
                </a:solidFill>
                <a:latin typeface="Arial" panose="020B0604020202020204" pitchFamily="34" charset="0"/>
                <a:cs typeface="Arial" panose="020B0604020202020204" pitchFamily="34" charset="0"/>
              </a:rPr>
              <a:t>του Ευρωπαϊκού Κοινοβουλίου και του Συμβουλίου της 27ης Απριλίου 2016 για την προστασία των φυσικών προσώπων έναντι της επεξεργασίας των δεδομένων προσωπικού χαρακτήρα και για την ελεύθερη κυκλοφορία των δεδομένων αυτών, Γενικός Κανονισμός για την Προστασία Δεδομένων </a:t>
            </a:r>
            <a:r>
              <a:rPr lang="el-GR" sz="1800" b="1" dirty="0">
                <a:solidFill>
                  <a:srgbClr val="330066"/>
                </a:solidFill>
                <a:latin typeface="Arial" panose="020B0604020202020204" pitchFamily="34" charset="0"/>
                <a:ea typeface="+mj-ea"/>
                <a:cs typeface="Arial" panose="020B0604020202020204" pitchFamily="34" charset="0"/>
              </a:rPr>
              <a:t>(ΓΚΠΔ)</a:t>
            </a:r>
          </a:p>
          <a:p>
            <a:pPr algn="just"/>
            <a:endParaRPr lang="el-GR" sz="1800" dirty="0">
              <a:solidFill>
                <a:srgbClr val="18818C"/>
              </a:solidFill>
              <a:latin typeface="Arial" panose="020B0604020202020204" pitchFamily="34" charset="0"/>
              <a:cs typeface="Arial" panose="020B0604020202020204" pitchFamily="34" charset="0"/>
            </a:endParaRPr>
          </a:p>
          <a:p>
            <a:pPr algn="just"/>
            <a:r>
              <a:rPr lang="el-GR" sz="1800" dirty="0">
                <a:solidFill>
                  <a:schemeClr val="tx1"/>
                </a:solidFill>
                <a:latin typeface="Arial" panose="020B0604020202020204" pitchFamily="34" charset="0"/>
                <a:cs typeface="Arial" panose="020B0604020202020204" pitchFamily="34" charset="0"/>
              </a:rPr>
              <a:t>Ο περί της Προστασίας των Φυσικών Προσώπων Έναντι την Επεξεργασία των Δεδομένων Προσωπικού Χαρακτήρα και της Ελεύθερης Κυκλοφορίας των Δεδομένων αυτών Νόμος του 2018 </a:t>
            </a:r>
            <a:r>
              <a:rPr lang="el-GR" sz="1800" b="1" dirty="0">
                <a:solidFill>
                  <a:srgbClr val="330066"/>
                </a:solidFill>
                <a:latin typeface="Arial" panose="020B0604020202020204" pitchFamily="34" charset="0"/>
                <a:ea typeface="+mj-ea"/>
                <a:cs typeface="Arial" panose="020B0604020202020204" pitchFamily="34" charset="0"/>
              </a:rPr>
              <a:t>(Ν.125(Ι)/2018) </a:t>
            </a:r>
          </a:p>
        </p:txBody>
      </p:sp>
    </p:spTree>
    <p:extLst>
      <p:ext uri="{BB962C8B-B14F-4D97-AF65-F5344CB8AC3E}">
        <p14:creationId xmlns:p14="http://schemas.microsoft.com/office/powerpoint/2010/main" val="3190566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685C-32A8-AAFE-E3CE-6DE666671A4B}"/>
              </a:ext>
            </a:extLst>
          </p:cNvPr>
          <p:cNvSpPr>
            <a:spLocks noGrp="1"/>
          </p:cNvSpPr>
          <p:nvPr>
            <p:ph type="title"/>
          </p:nvPr>
        </p:nvSpPr>
        <p:spPr>
          <a:xfrm>
            <a:off x="1115616" y="1197496"/>
            <a:ext cx="8208912" cy="1295400"/>
          </a:xfrm>
        </p:spPr>
        <p:txBody>
          <a:bodyPr/>
          <a:lstStyle/>
          <a:p>
            <a:r>
              <a:rPr lang="el-GR" sz="3400" dirty="0"/>
              <a:t>Κυριότερες υποχρεώσεις επιχειρήσεων δυνάμει του </a:t>
            </a:r>
            <a:br>
              <a:rPr lang="el-GR" sz="3400" dirty="0"/>
            </a:br>
            <a:r>
              <a:rPr lang="el-GR" sz="3400" dirty="0"/>
              <a:t>νομικού πλαισίου προστασίας προσωπικών δεδομένων</a:t>
            </a:r>
          </a:p>
        </p:txBody>
      </p:sp>
      <p:sp>
        <p:nvSpPr>
          <p:cNvPr id="3" name="Content Placeholder 2">
            <a:extLst>
              <a:ext uri="{FF2B5EF4-FFF2-40B4-BE49-F238E27FC236}">
                <a16:creationId xmlns:a16="http://schemas.microsoft.com/office/drawing/2014/main" id="{AB47D7DE-E2C9-0E1A-D73B-CAC9752AD612}"/>
              </a:ext>
            </a:extLst>
          </p:cNvPr>
          <p:cNvSpPr>
            <a:spLocks noGrp="1"/>
          </p:cNvSpPr>
          <p:nvPr>
            <p:ph idx="1"/>
          </p:nvPr>
        </p:nvSpPr>
        <p:spPr>
          <a:xfrm>
            <a:off x="1143000" y="3082577"/>
            <a:ext cx="7391400" cy="3802807"/>
          </a:xfrm>
        </p:spPr>
        <p:txBody>
          <a:bodyPr>
            <a:normAutofit/>
          </a:bodyPr>
          <a:lstStyle/>
          <a:p>
            <a:pPr marL="502920" indent="-457200">
              <a:buFont typeface="Arial" panose="020B0604020202020204" pitchFamily="34" charset="0"/>
              <a:buChar char="•"/>
            </a:pPr>
            <a:r>
              <a:rPr lang="el-GR" sz="1800" dirty="0"/>
              <a:t>Λήψη κατάλληλων μέτρων για την ασφάλεια των δεδομένων.</a:t>
            </a:r>
          </a:p>
          <a:p>
            <a:pPr marL="502920" indent="-457200">
              <a:buFont typeface="Arial" panose="020B0604020202020204" pitchFamily="34" charset="0"/>
              <a:buChar char="•"/>
            </a:pPr>
            <a:r>
              <a:rPr lang="el-GR" sz="1800" dirty="0"/>
              <a:t>Διενέργεια εκτίμησης αντικτύπου.</a:t>
            </a:r>
          </a:p>
          <a:p>
            <a:pPr marL="502920" indent="-457200">
              <a:buFont typeface="Arial" panose="020B0604020202020204" pitchFamily="34" charset="0"/>
              <a:buChar char="•"/>
            </a:pPr>
            <a:r>
              <a:rPr lang="el-GR" sz="1800" dirty="0"/>
              <a:t>Γνωστοποίηση περιστατικού παραβίασης δεδομένων.</a:t>
            </a:r>
          </a:p>
          <a:p>
            <a:pPr marL="502920" indent="-457200">
              <a:buFont typeface="Arial" panose="020B0604020202020204" pitchFamily="34" charset="0"/>
              <a:buChar char="•"/>
            </a:pPr>
            <a:r>
              <a:rPr lang="el-GR" sz="1800" dirty="0"/>
              <a:t>Τήρηση αρχείου δραστηριοτήτων.</a:t>
            </a:r>
          </a:p>
          <a:p>
            <a:pPr marL="502920" indent="-457200">
              <a:buFont typeface="Arial" panose="020B0604020202020204" pitchFamily="34" charset="0"/>
              <a:buChar char="•"/>
            </a:pPr>
            <a:r>
              <a:rPr lang="el-GR" sz="1800" dirty="0"/>
              <a:t>Ορισμός υπεύθυνου προστασίας δεδομένων.</a:t>
            </a:r>
          </a:p>
          <a:p>
            <a:pPr marL="502920" indent="-457200">
              <a:buFont typeface="Arial" panose="020B0604020202020204" pitchFamily="34" charset="0"/>
              <a:buChar char="•"/>
            </a:pPr>
            <a:endParaRPr lang="el-GR" sz="1800" dirty="0"/>
          </a:p>
          <a:p>
            <a:pPr marL="502920" indent="-457200">
              <a:buFont typeface="Arial" panose="020B0604020202020204" pitchFamily="34" charset="0"/>
              <a:buChar char="•"/>
            </a:pPr>
            <a:endParaRPr lang="el-GR" sz="1800" dirty="0"/>
          </a:p>
          <a:p>
            <a:pPr marL="502920" indent="-457200">
              <a:buFont typeface="Arial" panose="020B0604020202020204" pitchFamily="34" charset="0"/>
              <a:buChar char="•"/>
            </a:pPr>
            <a:endParaRPr lang="el-GR" sz="1800" dirty="0"/>
          </a:p>
        </p:txBody>
      </p:sp>
    </p:spTree>
    <p:extLst>
      <p:ext uri="{BB962C8B-B14F-4D97-AF65-F5344CB8AC3E}">
        <p14:creationId xmlns:p14="http://schemas.microsoft.com/office/powerpoint/2010/main" val="70813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685C-32A8-AAFE-E3CE-6DE666671A4B}"/>
              </a:ext>
            </a:extLst>
          </p:cNvPr>
          <p:cNvSpPr>
            <a:spLocks noGrp="1"/>
          </p:cNvSpPr>
          <p:nvPr>
            <p:ph type="title"/>
          </p:nvPr>
        </p:nvSpPr>
        <p:spPr>
          <a:xfrm>
            <a:off x="1149080" y="548680"/>
            <a:ext cx="7696200" cy="1295400"/>
          </a:xfrm>
        </p:spPr>
        <p:txBody>
          <a:bodyPr/>
          <a:lstStyle/>
          <a:p>
            <a:r>
              <a:rPr lang="el-GR" sz="3400" i="0" dirty="0">
                <a:effectLst/>
                <a:highlight>
                  <a:srgbClr val="FFFFFF"/>
                </a:highlight>
                <a:latin typeface="+mn-lt"/>
              </a:rPr>
              <a:t>Ασφάλεια επεξεργασίας </a:t>
            </a:r>
            <a:br>
              <a:rPr lang="el-GR" sz="3400" i="0" dirty="0">
                <a:effectLst/>
                <a:highlight>
                  <a:srgbClr val="FFFFFF"/>
                </a:highlight>
                <a:latin typeface="+mn-lt"/>
              </a:rPr>
            </a:br>
            <a:r>
              <a:rPr lang="el-GR" sz="3400" i="0" dirty="0">
                <a:effectLst/>
                <a:highlight>
                  <a:srgbClr val="FFFFFF"/>
                </a:highlight>
                <a:latin typeface="+mn-lt"/>
              </a:rPr>
              <a:t>(Άρθρο 32 του ΓΚΠΔ</a:t>
            </a:r>
            <a:r>
              <a:rPr lang="el-GR" sz="3400" dirty="0">
                <a:highlight>
                  <a:srgbClr val="FFFFFF"/>
                </a:highlight>
                <a:latin typeface="+mn-lt"/>
              </a:rPr>
              <a:t>)</a:t>
            </a:r>
            <a:endParaRPr lang="el-GR" sz="3400" dirty="0">
              <a:latin typeface="+mn-lt"/>
            </a:endParaRPr>
          </a:p>
        </p:txBody>
      </p:sp>
      <p:sp>
        <p:nvSpPr>
          <p:cNvPr id="3" name="Content Placeholder 2">
            <a:extLst>
              <a:ext uri="{FF2B5EF4-FFF2-40B4-BE49-F238E27FC236}">
                <a16:creationId xmlns:a16="http://schemas.microsoft.com/office/drawing/2014/main" id="{71EFD68B-2E29-D255-8ED8-1E34DDAAF137}"/>
              </a:ext>
            </a:extLst>
          </p:cNvPr>
          <p:cNvSpPr>
            <a:spLocks noGrp="1"/>
          </p:cNvSpPr>
          <p:nvPr>
            <p:ph idx="1"/>
          </p:nvPr>
        </p:nvSpPr>
        <p:spPr>
          <a:xfrm>
            <a:off x="1143000" y="1772816"/>
            <a:ext cx="7391400" cy="4896544"/>
          </a:xfrm>
        </p:spPr>
        <p:txBody>
          <a:bodyPr>
            <a:noAutofit/>
          </a:bodyPr>
          <a:lstStyle/>
          <a:p>
            <a:pPr algn="just" fontAlgn="base"/>
            <a:endParaRPr lang="el-GR" sz="1800" dirty="0">
              <a:solidFill>
                <a:srgbClr val="000000"/>
              </a:solidFill>
              <a:highlight>
                <a:srgbClr val="FFFFFF"/>
              </a:highlight>
              <a:latin typeface="+mn-lt"/>
            </a:endParaRPr>
          </a:p>
          <a:p>
            <a:pPr algn="just" fontAlgn="base"/>
            <a:r>
              <a:rPr lang="el-GR" sz="1800" dirty="0">
                <a:solidFill>
                  <a:srgbClr val="000000"/>
                </a:solidFill>
                <a:highlight>
                  <a:srgbClr val="FFFFFF"/>
                </a:highlight>
                <a:latin typeface="+mn-lt"/>
              </a:rPr>
              <a:t>Η Επιχείρηση θα πρέπει να </a:t>
            </a:r>
            <a:r>
              <a:rPr lang="el-GR" sz="1800" b="0" i="0" dirty="0">
                <a:solidFill>
                  <a:srgbClr val="000000"/>
                </a:solidFill>
                <a:effectLst/>
                <a:highlight>
                  <a:srgbClr val="FFFFFF"/>
                </a:highlight>
                <a:latin typeface="+mn-lt"/>
              </a:rPr>
              <a:t>εφαρμόζει κατάλληλα τεχνικά και οργανωτικά μέτρα, ώστε να διασφαλίζει το κατάλληλο επίπεδο ασφάλειας έναντι των κινδύνων που απορρέουν από την επεξεργασία:</a:t>
            </a:r>
          </a:p>
          <a:p>
            <a:pPr algn="just" fontAlgn="base"/>
            <a:endParaRPr lang="el-GR" sz="1800" b="0" i="0" dirty="0">
              <a:solidFill>
                <a:srgbClr val="000000"/>
              </a:solidFill>
              <a:effectLst/>
              <a:highlight>
                <a:srgbClr val="FFFFFF"/>
              </a:highlight>
              <a:latin typeface="+mn-lt"/>
            </a:endParaRPr>
          </a:p>
          <a:p>
            <a:pPr marL="502920" indent="-457200" algn="just" fontAlgn="base">
              <a:buFont typeface="Arial" panose="020B0604020202020204" pitchFamily="34" charset="0"/>
              <a:buChar char="•"/>
            </a:pPr>
            <a:r>
              <a:rPr lang="el-GR" sz="1800" dirty="0">
                <a:solidFill>
                  <a:srgbClr val="000000"/>
                </a:solidFill>
                <a:highlight>
                  <a:srgbClr val="FFFFFF"/>
                </a:highlight>
                <a:latin typeface="+mn-lt"/>
              </a:rPr>
              <a:t>Δ</a:t>
            </a:r>
            <a:r>
              <a:rPr lang="el-GR" sz="1800" b="0" i="0" dirty="0">
                <a:solidFill>
                  <a:srgbClr val="000000"/>
                </a:solidFill>
                <a:effectLst/>
                <a:highlight>
                  <a:srgbClr val="FFFFFF"/>
                </a:highlight>
                <a:latin typeface="+mn-lt"/>
              </a:rPr>
              <a:t>ιασφάλιση απορρήτου, ακεραιότητας, διαθεσιμότητας και αξιοπιστίας των συστημάτων σε συνεχή βάση.</a:t>
            </a:r>
          </a:p>
          <a:p>
            <a:pPr marL="502920" indent="-457200" algn="just" fontAlgn="base">
              <a:buFont typeface="Arial" panose="020B0604020202020204" pitchFamily="34" charset="0"/>
              <a:buChar char="•"/>
            </a:pPr>
            <a:endParaRPr lang="el-GR" sz="1800" b="0" i="0" dirty="0">
              <a:solidFill>
                <a:srgbClr val="000000"/>
              </a:solidFill>
              <a:effectLst/>
              <a:highlight>
                <a:srgbClr val="FFFFFF"/>
              </a:highlight>
              <a:latin typeface="+mn-lt"/>
            </a:endParaRPr>
          </a:p>
          <a:p>
            <a:pPr marL="502920" indent="-457200" algn="just" fontAlgn="base">
              <a:buFont typeface="Arial" panose="020B0604020202020204" pitchFamily="34" charset="0"/>
              <a:buChar char="•"/>
            </a:pPr>
            <a:r>
              <a:rPr lang="el-GR" sz="1800" dirty="0">
                <a:solidFill>
                  <a:srgbClr val="000000"/>
                </a:solidFill>
                <a:highlight>
                  <a:srgbClr val="FFFFFF"/>
                </a:highlight>
                <a:latin typeface="+mn-lt"/>
              </a:rPr>
              <a:t>Α</a:t>
            </a:r>
            <a:r>
              <a:rPr lang="el-GR" sz="1800" b="0" i="0" dirty="0">
                <a:solidFill>
                  <a:srgbClr val="000000"/>
                </a:solidFill>
                <a:effectLst/>
                <a:highlight>
                  <a:srgbClr val="FFFFFF"/>
                </a:highlight>
                <a:latin typeface="+mn-lt"/>
              </a:rPr>
              <a:t>ποκατάσταση της διαθεσιμότητας και πρόσβασης σε δεδομένα, σε εύλογο χρονικό διάστημα, σε περίπτωση φυσικού ή τεχνικού συμβάντος.</a:t>
            </a:r>
          </a:p>
          <a:p>
            <a:pPr marL="502920" indent="-457200" algn="just" fontAlgn="base">
              <a:buFont typeface="Arial" panose="020B0604020202020204" pitchFamily="34" charset="0"/>
              <a:buChar char="•"/>
            </a:pPr>
            <a:endParaRPr lang="el-GR" sz="1800" b="0" i="0" dirty="0">
              <a:solidFill>
                <a:srgbClr val="000000"/>
              </a:solidFill>
              <a:effectLst/>
              <a:highlight>
                <a:srgbClr val="FFFFFF"/>
              </a:highlight>
              <a:latin typeface="+mn-lt"/>
            </a:endParaRPr>
          </a:p>
          <a:p>
            <a:pPr marL="502920" indent="-457200" algn="just" fontAlgn="base">
              <a:buFont typeface="Arial" panose="020B0604020202020204" pitchFamily="34" charset="0"/>
              <a:buChar char="•"/>
            </a:pPr>
            <a:r>
              <a:rPr lang="el-GR" sz="1800" dirty="0">
                <a:solidFill>
                  <a:srgbClr val="000000"/>
                </a:solidFill>
                <a:highlight>
                  <a:srgbClr val="FFFFFF"/>
                </a:highlight>
                <a:latin typeface="+mn-lt"/>
              </a:rPr>
              <a:t>Τ</a:t>
            </a:r>
            <a:r>
              <a:rPr lang="el-GR" sz="1800" b="0" i="0" dirty="0">
                <a:solidFill>
                  <a:srgbClr val="000000"/>
                </a:solidFill>
                <a:effectLst/>
                <a:highlight>
                  <a:srgbClr val="FFFFFF"/>
                </a:highlight>
                <a:latin typeface="+mn-lt"/>
              </a:rPr>
              <a:t>ακτική δοκιμή, εκτίμηση και αξιολόγηση της αποτελεσματικότητας των μέτρων για τη διασφάλιση της ασφάλειας.</a:t>
            </a:r>
          </a:p>
        </p:txBody>
      </p:sp>
    </p:spTree>
    <p:extLst>
      <p:ext uri="{BB962C8B-B14F-4D97-AF65-F5344CB8AC3E}">
        <p14:creationId xmlns:p14="http://schemas.microsoft.com/office/powerpoint/2010/main" val="210691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D49D-2435-A29A-C045-5B8014163459}"/>
              </a:ext>
            </a:extLst>
          </p:cNvPr>
          <p:cNvSpPr>
            <a:spLocks noGrp="1"/>
          </p:cNvSpPr>
          <p:nvPr>
            <p:ph type="title"/>
          </p:nvPr>
        </p:nvSpPr>
        <p:spPr>
          <a:xfrm>
            <a:off x="1143000" y="404664"/>
            <a:ext cx="7696200" cy="1295400"/>
          </a:xfrm>
        </p:spPr>
        <p:txBody>
          <a:bodyPr/>
          <a:lstStyle/>
          <a:p>
            <a:r>
              <a:rPr lang="el-GR" sz="3400" dirty="0"/>
              <a:t>Οργανωτικά μέτρα ασφαλείας</a:t>
            </a:r>
          </a:p>
        </p:txBody>
      </p:sp>
      <p:sp>
        <p:nvSpPr>
          <p:cNvPr id="3" name="Content Placeholder 2">
            <a:extLst>
              <a:ext uri="{FF2B5EF4-FFF2-40B4-BE49-F238E27FC236}">
                <a16:creationId xmlns:a16="http://schemas.microsoft.com/office/drawing/2014/main" id="{D09B716B-B152-183D-ACD4-6C6500D4BBAF}"/>
              </a:ext>
            </a:extLst>
          </p:cNvPr>
          <p:cNvSpPr>
            <a:spLocks noGrp="1"/>
          </p:cNvSpPr>
          <p:nvPr>
            <p:ph idx="1"/>
          </p:nvPr>
        </p:nvSpPr>
        <p:spPr>
          <a:xfrm>
            <a:off x="1143000" y="2271464"/>
            <a:ext cx="7391400" cy="5334000"/>
          </a:xfrm>
        </p:spPr>
        <p:txBody>
          <a:bodyPr>
            <a:normAutofit/>
          </a:bodyPr>
          <a:lstStyle/>
          <a:p>
            <a:pPr marL="502920" indent="-457200" algn="just">
              <a:buFont typeface="Arial" panose="020B0604020202020204" pitchFamily="34" charset="0"/>
              <a:buChar char="•"/>
            </a:pPr>
            <a:r>
              <a:rPr lang="el-GR" sz="1800" dirty="0"/>
              <a:t>Ορισμός Υπεύθυνου Ασφαλείας.</a:t>
            </a:r>
          </a:p>
          <a:p>
            <a:pPr marL="502920" indent="-457200" algn="just">
              <a:buFont typeface="Arial" panose="020B0604020202020204" pitchFamily="34" charset="0"/>
              <a:buChar char="•"/>
            </a:pPr>
            <a:r>
              <a:rPr lang="el-GR" sz="1800" dirty="0"/>
              <a:t>Καταμερισμός εξουσιοδοτήσεων στη βάση της Αρχής ανάγκης γνώσης. </a:t>
            </a:r>
          </a:p>
          <a:p>
            <a:pPr marL="502920" indent="-457200" algn="just">
              <a:buFont typeface="Arial" panose="020B0604020202020204" pitchFamily="34" charset="0"/>
              <a:buChar char="•"/>
            </a:pPr>
            <a:r>
              <a:rPr lang="el-GR" sz="1800" dirty="0"/>
              <a:t>Περιοδική επανεξέταση των δικαιωμάτων πρόσβασης.</a:t>
            </a:r>
          </a:p>
          <a:p>
            <a:pPr marL="502920" indent="-457200" algn="just">
              <a:buFont typeface="Arial" panose="020B0604020202020204" pitchFamily="34" charset="0"/>
              <a:buChar char="•"/>
            </a:pPr>
            <a:r>
              <a:rPr lang="el-GR" sz="1800" dirty="0"/>
              <a:t>Δήλωση εμπιστευτικότητας προσωπικού. </a:t>
            </a:r>
          </a:p>
          <a:p>
            <a:pPr marL="502920" indent="-457200" algn="just">
              <a:buFont typeface="Arial" panose="020B0604020202020204" pitchFamily="34" charset="0"/>
              <a:buChar char="•"/>
            </a:pPr>
            <a:r>
              <a:rPr lang="el-GR" sz="1800" dirty="0"/>
              <a:t>Καταγραφή πληροφοριακών αγαθών (υποδομών, συστημάτων, λογισμικού).</a:t>
            </a:r>
          </a:p>
          <a:p>
            <a:pPr marL="502920" indent="-457200" algn="just">
              <a:buFont typeface="Arial" panose="020B0604020202020204" pitchFamily="34" charset="0"/>
              <a:buChar char="•"/>
            </a:pPr>
            <a:r>
              <a:rPr lang="el-GR" sz="1800" dirty="0"/>
              <a:t>Ορθή οργάνωση / αρχειοθέτηση φυσικού αρχείου. </a:t>
            </a:r>
          </a:p>
          <a:p>
            <a:pPr marL="502920" indent="-457200" algn="just">
              <a:buFont typeface="Arial" panose="020B0604020202020204" pitchFamily="34" charset="0"/>
              <a:buChar char="•"/>
            </a:pPr>
            <a:r>
              <a:rPr lang="el-GR" sz="1800" dirty="0"/>
              <a:t>Διαβάθμιση πληροφοριών βάσει είδους και κρισιμότητας. </a:t>
            </a:r>
          </a:p>
          <a:p>
            <a:pPr marL="502920" indent="-457200" algn="just">
              <a:buFont typeface="Arial" panose="020B0604020202020204" pitchFamily="34" charset="0"/>
              <a:buChar char="•"/>
            </a:pPr>
            <a:r>
              <a:rPr lang="el-GR" sz="1800" dirty="0"/>
              <a:t>Διαδικασία καταστροφής δεδομένων.</a:t>
            </a:r>
          </a:p>
        </p:txBody>
      </p:sp>
    </p:spTree>
    <p:extLst>
      <p:ext uri="{BB962C8B-B14F-4D97-AF65-F5344CB8AC3E}">
        <p14:creationId xmlns:p14="http://schemas.microsoft.com/office/powerpoint/2010/main" val="2426008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1D49D-2435-A29A-C045-5B8014163459}"/>
              </a:ext>
            </a:extLst>
          </p:cNvPr>
          <p:cNvSpPr>
            <a:spLocks noGrp="1"/>
          </p:cNvSpPr>
          <p:nvPr>
            <p:ph type="title"/>
          </p:nvPr>
        </p:nvSpPr>
        <p:spPr>
          <a:xfrm>
            <a:off x="1259632" y="332656"/>
            <a:ext cx="7696200" cy="1295400"/>
          </a:xfrm>
        </p:spPr>
        <p:txBody>
          <a:bodyPr/>
          <a:lstStyle/>
          <a:p>
            <a:r>
              <a:rPr lang="el-GR" sz="3400" dirty="0"/>
              <a:t>Τεχνικά μέτρα ασφαλείας</a:t>
            </a:r>
          </a:p>
        </p:txBody>
      </p:sp>
      <p:sp>
        <p:nvSpPr>
          <p:cNvPr id="3" name="Content Placeholder 2">
            <a:extLst>
              <a:ext uri="{FF2B5EF4-FFF2-40B4-BE49-F238E27FC236}">
                <a16:creationId xmlns:a16="http://schemas.microsoft.com/office/drawing/2014/main" id="{D09B716B-B152-183D-ACD4-6C6500D4BBAF}"/>
              </a:ext>
            </a:extLst>
          </p:cNvPr>
          <p:cNvSpPr>
            <a:spLocks noGrp="1"/>
          </p:cNvSpPr>
          <p:nvPr>
            <p:ph idx="1"/>
          </p:nvPr>
        </p:nvSpPr>
        <p:spPr>
          <a:xfrm>
            <a:off x="1143000" y="1897657"/>
            <a:ext cx="7391400" cy="4411663"/>
          </a:xfrm>
        </p:spPr>
        <p:txBody>
          <a:bodyPr>
            <a:normAutofit/>
          </a:bodyPr>
          <a:lstStyle/>
          <a:p>
            <a:pPr marL="502920" indent="-457200" algn="just">
              <a:buFont typeface="Arial" panose="020B0604020202020204" pitchFamily="34" charset="0"/>
              <a:buChar char="•"/>
            </a:pPr>
            <a:r>
              <a:rPr lang="el-GR" sz="1800" dirty="0"/>
              <a:t>Διαχείριση λογαριασμών χρηστών (π.χ. </a:t>
            </a:r>
            <a:r>
              <a:rPr lang="el-GR" sz="1800" dirty="0" err="1"/>
              <a:t>Active</a:t>
            </a:r>
            <a:r>
              <a:rPr lang="el-GR" sz="1800" dirty="0"/>
              <a:t> </a:t>
            </a:r>
            <a:r>
              <a:rPr lang="el-GR" sz="1800" dirty="0" err="1"/>
              <a:t>Directory</a:t>
            </a:r>
            <a:r>
              <a:rPr lang="el-GR" sz="1800" dirty="0"/>
              <a:t>).</a:t>
            </a:r>
          </a:p>
          <a:p>
            <a:pPr marL="502920" indent="-457200" algn="just">
              <a:buFont typeface="Arial" panose="020B0604020202020204" pitchFamily="34" charset="0"/>
              <a:buChar char="•"/>
            </a:pPr>
            <a:r>
              <a:rPr lang="el-GR" sz="1800" dirty="0"/>
              <a:t>Πολιτική κωδικών πρόσβασης με προκαθορισμένα χαρακτηριστικά.</a:t>
            </a:r>
          </a:p>
          <a:p>
            <a:pPr marL="502920" indent="-457200" algn="just">
              <a:buFont typeface="Arial" panose="020B0604020202020204" pitchFamily="34" charset="0"/>
              <a:buChar char="•"/>
            </a:pPr>
            <a:r>
              <a:rPr lang="el-GR" sz="1800" dirty="0"/>
              <a:t>Τήρηση αντιγράφων ασφαλείας σε διαφορετικό χώρο από τα πρωτογενή δεδομένα. </a:t>
            </a:r>
          </a:p>
          <a:p>
            <a:pPr marL="502920" indent="-457200" algn="just">
              <a:buFont typeface="Arial" panose="020B0604020202020204" pitchFamily="34" charset="0"/>
              <a:buChar char="•"/>
            </a:pPr>
            <a:r>
              <a:rPr lang="el-GR" sz="1800" dirty="0"/>
              <a:t>Χρήση </a:t>
            </a:r>
            <a:r>
              <a:rPr lang="el-GR" sz="1800" dirty="0" err="1"/>
              <a:t>antivirus</a:t>
            </a:r>
            <a:r>
              <a:rPr lang="el-GR" sz="1800" dirty="0"/>
              <a:t> σε υπολογιστές και εξυπηρετητές.</a:t>
            </a:r>
          </a:p>
          <a:p>
            <a:pPr marL="502920" indent="-457200" algn="just">
              <a:buFont typeface="Arial" panose="020B0604020202020204" pitchFamily="34" charset="0"/>
              <a:buChar char="•"/>
            </a:pPr>
            <a:r>
              <a:rPr lang="el-GR" sz="1800" dirty="0"/>
              <a:t>Ελεγχόμενη πρόσβαση στο διαδίκτυο από το εσωτερικό δίκτυο. </a:t>
            </a:r>
          </a:p>
          <a:p>
            <a:pPr marL="502920" indent="-457200" algn="just">
              <a:buFont typeface="Arial" panose="020B0604020202020204" pitchFamily="34" charset="0"/>
              <a:buChar char="•"/>
            </a:pPr>
            <a:r>
              <a:rPr lang="el-GR" sz="1800" dirty="0"/>
              <a:t>Τήρηση αρχείων καταγραφής ενεργειών χρηστών και συμβάντων ασφαλείας (</a:t>
            </a:r>
            <a:r>
              <a:rPr lang="el-GR" sz="1800" dirty="0" err="1"/>
              <a:t>log</a:t>
            </a:r>
            <a:r>
              <a:rPr lang="el-GR" sz="1800" dirty="0"/>
              <a:t> </a:t>
            </a:r>
            <a:r>
              <a:rPr lang="el-GR" sz="1800" dirty="0" err="1"/>
              <a:t>files</a:t>
            </a:r>
            <a:r>
              <a:rPr lang="el-GR" sz="1800" dirty="0"/>
              <a:t>). </a:t>
            </a:r>
          </a:p>
          <a:p>
            <a:pPr marL="502920" indent="-457200" algn="just">
              <a:buFont typeface="Arial" panose="020B0604020202020204" pitchFamily="34" charset="0"/>
              <a:buChar char="•"/>
            </a:pPr>
            <a:r>
              <a:rPr lang="el-GR" sz="1800" dirty="0"/>
              <a:t>Χρήση περιμετρικής ασφάλειας (π.χ. </a:t>
            </a:r>
            <a:r>
              <a:rPr lang="el-GR" sz="1800" dirty="0" err="1"/>
              <a:t>firewalls</a:t>
            </a:r>
            <a:r>
              <a:rPr lang="el-GR" sz="1800" dirty="0"/>
              <a:t>, IDS). </a:t>
            </a:r>
          </a:p>
          <a:p>
            <a:pPr marL="502920" indent="-457200" algn="just">
              <a:buFont typeface="Arial" panose="020B0604020202020204" pitchFamily="34" charset="0"/>
              <a:buChar char="•"/>
            </a:pPr>
            <a:r>
              <a:rPr lang="el-GR" sz="1800" dirty="0"/>
              <a:t>Διαδικασία για μη επιτυχημένες απόπειρες πρόσβασης.</a:t>
            </a:r>
          </a:p>
          <a:p>
            <a:pPr marL="502920" indent="-457200" algn="just" fontAlgn="base">
              <a:buFont typeface="Arial" panose="020B0604020202020204" pitchFamily="34" charset="0"/>
              <a:buChar char="•"/>
            </a:pPr>
            <a:r>
              <a:rPr lang="el-GR" sz="1800" dirty="0" err="1">
                <a:solidFill>
                  <a:srgbClr val="000000"/>
                </a:solidFill>
                <a:highlight>
                  <a:srgbClr val="FFFFFF"/>
                </a:highlight>
                <a:latin typeface="+mn-lt"/>
              </a:rPr>
              <a:t>Ψ</a:t>
            </a:r>
            <a:r>
              <a:rPr lang="el-GR" sz="1800" b="0" i="0" dirty="0" err="1">
                <a:solidFill>
                  <a:srgbClr val="000000"/>
                </a:solidFill>
                <a:effectLst/>
                <a:highlight>
                  <a:srgbClr val="FFFFFF"/>
                </a:highlight>
                <a:latin typeface="+mn-lt"/>
              </a:rPr>
              <a:t>ευδωνυμοποίηση</a:t>
            </a:r>
            <a:r>
              <a:rPr lang="el-GR" sz="1800" b="0" i="0" dirty="0">
                <a:solidFill>
                  <a:srgbClr val="000000"/>
                </a:solidFill>
                <a:effectLst/>
                <a:highlight>
                  <a:srgbClr val="FFFFFF"/>
                </a:highlight>
                <a:latin typeface="+mn-lt"/>
              </a:rPr>
              <a:t>, κρυπτογράφηση δεδομένων.</a:t>
            </a:r>
          </a:p>
        </p:txBody>
      </p:sp>
    </p:spTree>
    <p:extLst>
      <p:ext uri="{BB962C8B-B14F-4D97-AF65-F5344CB8AC3E}">
        <p14:creationId xmlns:p14="http://schemas.microsoft.com/office/powerpoint/2010/main" val="357512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E3D47-CEAF-1159-DC0E-8379A94682B7}"/>
              </a:ext>
            </a:extLst>
          </p:cNvPr>
          <p:cNvSpPr>
            <a:spLocks noGrp="1"/>
          </p:cNvSpPr>
          <p:nvPr>
            <p:ph type="title"/>
          </p:nvPr>
        </p:nvSpPr>
        <p:spPr>
          <a:xfrm>
            <a:off x="1115616" y="228600"/>
            <a:ext cx="7696200" cy="1295400"/>
          </a:xfrm>
        </p:spPr>
        <p:txBody>
          <a:bodyPr/>
          <a:lstStyle/>
          <a:p>
            <a:r>
              <a:rPr lang="el-GR" sz="3400" b="1" dirty="0">
                <a:latin typeface="Arial" panose="020B0604020202020204" pitchFamily="34" charset="0"/>
                <a:cs typeface="Arial" panose="020B0604020202020204" pitchFamily="34" charset="0"/>
              </a:rPr>
              <a:t>Εκτίμηση </a:t>
            </a:r>
            <a:r>
              <a:rPr lang="el-GR" sz="3400" b="1" dirty="0">
                <a:cs typeface="Arial" panose="020B0604020202020204" pitchFamily="34" charset="0"/>
              </a:rPr>
              <a:t>Α</a:t>
            </a:r>
            <a:r>
              <a:rPr lang="el-GR" sz="3400" b="1" dirty="0">
                <a:latin typeface="Arial" panose="020B0604020202020204" pitchFamily="34" charset="0"/>
                <a:cs typeface="Arial" panose="020B0604020202020204" pitchFamily="34" charset="0"/>
              </a:rPr>
              <a:t>ντικτύπου </a:t>
            </a:r>
            <a:br>
              <a:rPr lang="el-GR" sz="3400" b="1" dirty="0">
                <a:latin typeface="Arial" panose="020B0604020202020204" pitchFamily="34" charset="0"/>
                <a:cs typeface="Arial" panose="020B0604020202020204" pitchFamily="34" charset="0"/>
              </a:rPr>
            </a:br>
            <a:r>
              <a:rPr lang="el-GR" sz="3400" dirty="0">
                <a:latin typeface="Arial" panose="020B0604020202020204" pitchFamily="34" charset="0"/>
                <a:cs typeface="Arial" panose="020B0604020202020204" pitchFamily="34" charset="0"/>
              </a:rPr>
              <a:t>(Άρθρα 35 και 36 ΓΚΠΔ)</a:t>
            </a:r>
            <a:endParaRPr lang="el-GR" sz="3400" dirty="0"/>
          </a:p>
        </p:txBody>
      </p:sp>
      <p:sp>
        <p:nvSpPr>
          <p:cNvPr id="3" name="Content Placeholder 2">
            <a:extLst>
              <a:ext uri="{FF2B5EF4-FFF2-40B4-BE49-F238E27FC236}">
                <a16:creationId xmlns:a16="http://schemas.microsoft.com/office/drawing/2014/main" id="{5FB1AFFB-AC62-51F8-F9D7-5E56669538C1}"/>
              </a:ext>
            </a:extLst>
          </p:cNvPr>
          <p:cNvSpPr>
            <a:spLocks noGrp="1"/>
          </p:cNvSpPr>
          <p:nvPr>
            <p:ph idx="1"/>
          </p:nvPr>
        </p:nvSpPr>
        <p:spPr>
          <a:xfrm>
            <a:off x="1143000" y="1897657"/>
            <a:ext cx="7391400" cy="4411663"/>
          </a:xfrm>
        </p:spPr>
        <p:txBody>
          <a:bodyPr>
            <a:normAutofit/>
          </a:bodyPr>
          <a:lstStyle/>
          <a:p>
            <a:pPr algn="just"/>
            <a:r>
              <a:rPr lang="el-GR" sz="1800" b="0" i="0" dirty="0">
                <a:solidFill>
                  <a:srgbClr val="000000"/>
                </a:solidFill>
                <a:effectLst/>
                <a:highlight>
                  <a:srgbClr val="FFFFFF"/>
                </a:highlight>
                <a:latin typeface="+mn-lt"/>
              </a:rPr>
              <a:t>Διενεργείται όταν μία </a:t>
            </a:r>
            <a:r>
              <a:rPr lang="el-GR" sz="1800" dirty="0">
                <a:effectLst/>
                <a:latin typeface="Arial" panose="020B0604020202020204" pitchFamily="34" charset="0"/>
                <a:ea typeface="Times New Roman" panose="02020603050405020304" pitchFamily="18" charset="0"/>
              </a:rPr>
              <a:t>επεξεργασία, ενδέχεται να επιφέρει υψηλό κίνδυνο για τα δικαιώματα και τις ελευθερίες των φυσικών προσώπων. </a:t>
            </a:r>
            <a:endParaRPr lang="el-GR" sz="1800" b="0" i="0" dirty="0">
              <a:solidFill>
                <a:srgbClr val="000000"/>
              </a:solidFill>
              <a:effectLst/>
              <a:highlight>
                <a:srgbClr val="FFFFFF"/>
              </a:highlight>
              <a:latin typeface="+mn-lt"/>
            </a:endParaRPr>
          </a:p>
          <a:p>
            <a:pPr algn="just"/>
            <a:endParaRPr lang="el-GR" sz="1800" b="0" i="0" dirty="0">
              <a:solidFill>
                <a:srgbClr val="000000"/>
              </a:solidFill>
              <a:effectLst/>
              <a:highlight>
                <a:srgbClr val="FFFFFF"/>
              </a:highlight>
              <a:latin typeface="+mn-lt"/>
            </a:endParaRPr>
          </a:p>
          <a:p>
            <a:pPr marL="388620" indent="-342900" algn="just">
              <a:buFont typeface="Arial" panose="020B0604020202020204" pitchFamily="34" charset="0"/>
              <a:buChar char="•"/>
            </a:pPr>
            <a:r>
              <a:rPr lang="el-GR" sz="1800" b="0" i="0" dirty="0">
                <a:solidFill>
                  <a:srgbClr val="000000"/>
                </a:solidFill>
                <a:effectLst/>
                <a:highlight>
                  <a:srgbClr val="FFFFFF"/>
                </a:highlight>
                <a:latin typeface="+mn-lt"/>
              </a:rPr>
              <a:t>Περιγράφει την επεξεργασία. </a:t>
            </a:r>
          </a:p>
          <a:p>
            <a:pPr marL="388620" indent="-342900" algn="just">
              <a:buFont typeface="Arial" panose="020B0604020202020204" pitchFamily="34" charset="0"/>
              <a:buChar char="•"/>
            </a:pPr>
            <a:r>
              <a:rPr lang="el-GR" sz="1800" dirty="0">
                <a:solidFill>
                  <a:srgbClr val="000000"/>
                </a:solidFill>
                <a:highlight>
                  <a:srgbClr val="FFFFFF"/>
                </a:highlight>
                <a:latin typeface="+mn-lt"/>
              </a:rPr>
              <a:t>Α</a:t>
            </a:r>
            <a:r>
              <a:rPr lang="el-GR" sz="1800" b="0" i="0" dirty="0">
                <a:solidFill>
                  <a:srgbClr val="000000"/>
                </a:solidFill>
                <a:effectLst/>
                <a:highlight>
                  <a:srgbClr val="FFFFFF"/>
                </a:highlight>
                <a:latin typeface="+mn-lt"/>
              </a:rPr>
              <a:t>ξιολογεί την αναγκαιότητα και αναλογικότητα της επεξεργασίας. </a:t>
            </a:r>
          </a:p>
          <a:p>
            <a:pPr marL="388620" indent="-342900" algn="just">
              <a:buFont typeface="Arial" panose="020B0604020202020204" pitchFamily="34" charset="0"/>
              <a:buChar char="•"/>
            </a:pPr>
            <a:r>
              <a:rPr lang="el-GR" sz="1800" b="0" i="0" dirty="0">
                <a:solidFill>
                  <a:srgbClr val="000000"/>
                </a:solidFill>
                <a:effectLst/>
                <a:highlight>
                  <a:srgbClr val="FFFFFF"/>
                </a:highlight>
                <a:latin typeface="+mn-lt"/>
              </a:rPr>
              <a:t>Αξιολογεί τους κινδύνους που προκύπτουν από την επεξεργασία.</a:t>
            </a:r>
          </a:p>
          <a:p>
            <a:pPr marL="388620" indent="-342900" algn="just">
              <a:buFont typeface="Arial" panose="020B0604020202020204" pitchFamily="34" charset="0"/>
              <a:buChar char="•"/>
            </a:pPr>
            <a:r>
              <a:rPr lang="el-GR" sz="1800" b="0" i="0" dirty="0">
                <a:solidFill>
                  <a:srgbClr val="000000"/>
                </a:solidFill>
                <a:effectLst/>
                <a:highlight>
                  <a:srgbClr val="FFFFFF"/>
                </a:highlight>
                <a:latin typeface="+mn-lt"/>
              </a:rPr>
              <a:t>Καθορίζει μέτρα για την αντιμετώπιση των κινδύνων. </a:t>
            </a:r>
          </a:p>
          <a:p>
            <a:pPr algn="just"/>
            <a:endParaRPr lang="el-GR" sz="1800" b="0" i="0" dirty="0">
              <a:solidFill>
                <a:srgbClr val="000000"/>
              </a:solidFill>
              <a:effectLst/>
              <a:highlight>
                <a:srgbClr val="FFFFFF"/>
              </a:highlight>
              <a:latin typeface="+mn-lt"/>
            </a:endParaRPr>
          </a:p>
          <a:p>
            <a:pPr algn="just"/>
            <a:r>
              <a:rPr lang="el-GR" sz="1800" b="0" i="0" dirty="0">
                <a:solidFill>
                  <a:srgbClr val="000000"/>
                </a:solidFill>
                <a:effectLst/>
                <a:highlight>
                  <a:srgbClr val="FFFFFF"/>
                </a:highlight>
                <a:latin typeface="+mn-lt"/>
              </a:rPr>
              <a:t>Η ΕΑΠΔ αποτελεί σημαντικό εργαλείο για την πλήρωση της υποχρέωσης λογοδοσίας και παρέχει συνδρομή στην Επιχείρηση για τη διασφάλιση της συμμόρφωσης προς τον ΓΚΠΔ. </a:t>
            </a:r>
            <a:endParaRPr lang="el-GR" sz="1800" dirty="0">
              <a:solidFill>
                <a:schemeClr val="tx1"/>
              </a:solidFill>
              <a:latin typeface="+mn-lt"/>
              <a:cs typeface="Arial" panose="020B0604020202020204" pitchFamily="34" charset="0"/>
            </a:endParaRPr>
          </a:p>
        </p:txBody>
      </p:sp>
    </p:spTree>
    <p:extLst>
      <p:ext uri="{BB962C8B-B14F-4D97-AF65-F5344CB8AC3E}">
        <p14:creationId xmlns:p14="http://schemas.microsoft.com/office/powerpoint/2010/main" val="2949738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B1AFFB-AC62-51F8-F9D7-5E56669538C1}"/>
              </a:ext>
            </a:extLst>
          </p:cNvPr>
          <p:cNvSpPr>
            <a:spLocks noGrp="1"/>
          </p:cNvSpPr>
          <p:nvPr>
            <p:ph idx="1"/>
          </p:nvPr>
        </p:nvSpPr>
        <p:spPr/>
        <p:txBody>
          <a:bodyPr>
            <a:normAutofit/>
          </a:bodyPr>
          <a:lstStyle/>
          <a:p>
            <a:pPr algn="just"/>
            <a:r>
              <a:rPr lang="el-GR" sz="1800" dirty="0">
                <a:latin typeface="+mn-lt"/>
                <a:cs typeface="Arial" panose="020B0604020202020204" pitchFamily="34" charset="0"/>
              </a:rPr>
              <a:t>Απαιτείται, μεταξύ άλλων, σε περιπτώσεις:</a:t>
            </a:r>
          </a:p>
          <a:p>
            <a:pPr marL="617220" indent="-571500" algn="just">
              <a:buFont typeface="Arial" panose="020B0604020202020204" pitchFamily="34" charset="0"/>
              <a:buChar char="•"/>
            </a:pPr>
            <a:r>
              <a:rPr lang="el-GR" sz="1800" dirty="0">
                <a:latin typeface="+mn-lt"/>
                <a:cs typeface="Arial" panose="020B0604020202020204" pitchFamily="34" charset="0"/>
              </a:rPr>
              <a:t>Χρήσης Κλειστού Κυκλώματος Βιντεοπαρακολούθησης στον χώρο εργασίας.</a:t>
            </a:r>
          </a:p>
          <a:p>
            <a:pPr marL="617220" indent="-571500" algn="just">
              <a:buFont typeface="Arial" panose="020B0604020202020204" pitchFamily="34" charset="0"/>
              <a:buChar char="•"/>
            </a:pPr>
            <a:r>
              <a:rPr lang="el-GR" sz="1800" dirty="0">
                <a:latin typeface="+mn-lt"/>
                <a:cs typeface="Arial" panose="020B0604020202020204" pitchFamily="34" charset="0"/>
              </a:rPr>
              <a:t>Επεξεργασίας ευαίσθητων δεδομένων (π.χ. βιομετρικών, δεδομένων υγείας).</a:t>
            </a:r>
          </a:p>
          <a:p>
            <a:pPr marL="617220" indent="-571500" algn="just">
              <a:buFont typeface="Arial" panose="020B0604020202020204" pitchFamily="34" charset="0"/>
              <a:buChar char="•"/>
            </a:pPr>
            <a:r>
              <a:rPr lang="el-GR" sz="1800" dirty="0">
                <a:latin typeface="+mn-lt"/>
                <a:cs typeface="Arial" panose="020B0604020202020204" pitchFamily="34" charset="0"/>
              </a:rPr>
              <a:t>Εφαρμογής νέων τεχνολογικών λύσεων (π.χ. υπολογιστικό νέφος, νέο μηχανογραφημένο σύστημα).</a:t>
            </a:r>
          </a:p>
          <a:p>
            <a:pPr marL="388620" indent="-342900" algn="just">
              <a:buFont typeface="Arial" panose="020B0604020202020204" pitchFamily="34" charset="0"/>
              <a:buChar char="•"/>
            </a:pPr>
            <a:endParaRPr lang="el-GR" sz="1800" dirty="0">
              <a:latin typeface="+mn-lt"/>
              <a:cs typeface="Arial" panose="020B0604020202020204" pitchFamily="34" charset="0"/>
            </a:endParaRPr>
          </a:p>
          <a:p>
            <a:pPr algn="just"/>
            <a:r>
              <a:rPr lang="el-GR" sz="1800" dirty="0">
                <a:solidFill>
                  <a:schemeClr val="tx1"/>
                </a:solidFill>
                <a:latin typeface="+mn-lt"/>
                <a:cs typeface="Arial" panose="020B0604020202020204" pitchFamily="34" charset="0"/>
              </a:rPr>
              <a:t>Όταν η επεξεργασία προκαλεί υψηλό κίνδυνο ελλείψει μέτρων μετριασμού των κινδύνων, διενεργείται προηγούμενη διαβούλευση με το Γραφείο μου.</a:t>
            </a:r>
          </a:p>
        </p:txBody>
      </p:sp>
    </p:spTree>
    <p:extLst>
      <p:ext uri="{BB962C8B-B14F-4D97-AF65-F5344CB8AC3E}">
        <p14:creationId xmlns:p14="http://schemas.microsoft.com/office/powerpoint/2010/main" val="3693111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6B8F-AEF4-B7BE-C946-9255C78864B0}"/>
              </a:ext>
            </a:extLst>
          </p:cNvPr>
          <p:cNvSpPr>
            <a:spLocks noGrp="1"/>
          </p:cNvSpPr>
          <p:nvPr>
            <p:ph type="title"/>
          </p:nvPr>
        </p:nvSpPr>
        <p:spPr>
          <a:xfrm>
            <a:off x="1115616" y="764704"/>
            <a:ext cx="7696200" cy="1295400"/>
          </a:xfrm>
        </p:spPr>
        <p:txBody>
          <a:bodyPr/>
          <a:lstStyle/>
          <a:p>
            <a:r>
              <a:rPr lang="el-GR" sz="3400" b="1" dirty="0">
                <a:latin typeface="+mj-lt"/>
                <a:cs typeface="Arial" panose="020B0604020202020204" pitchFamily="34" charset="0"/>
              </a:rPr>
              <a:t>Γνωστοποίηση παραβίασης </a:t>
            </a:r>
            <a:r>
              <a:rPr lang="el-GR" sz="3400" dirty="0">
                <a:latin typeface="+mj-lt"/>
                <a:cs typeface="Arial" panose="020B0604020202020204" pitchFamily="34" charset="0"/>
              </a:rPr>
              <a:t>προσωπικών </a:t>
            </a:r>
            <a:r>
              <a:rPr lang="el-GR" sz="3400" b="1" dirty="0">
                <a:latin typeface="+mj-lt"/>
                <a:cs typeface="Arial" panose="020B0604020202020204" pitchFamily="34" charset="0"/>
              </a:rPr>
              <a:t>δεδομένων</a:t>
            </a:r>
            <a:br>
              <a:rPr lang="el-GR" sz="3400" b="1" dirty="0">
                <a:latin typeface="+mj-lt"/>
                <a:cs typeface="Arial" panose="020B0604020202020204" pitchFamily="34" charset="0"/>
              </a:rPr>
            </a:br>
            <a:r>
              <a:rPr lang="el-GR" sz="3400" b="1" dirty="0">
                <a:latin typeface="+mj-lt"/>
                <a:cs typeface="Arial" panose="020B0604020202020204" pitchFamily="34" charset="0"/>
              </a:rPr>
              <a:t>(Άρθρο 33 ΓΚΠΔ)</a:t>
            </a:r>
            <a:endParaRPr lang="el-GR" sz="3400" dirty="0">
              <a:latin typeface="+mj-lt"/>
            </a:endParaRPr>
          </a:p>
        </p:txBody>
      </p:sp>
      <p:sp>
        <p:nvSpPr>
          <p:cNvPr id="3" name="Content Placeholder 2">
            <a:extLst>
              <a:ext uri="{FF2B5EF4-FFF2-40B4-BE49-F238E27FC236}">
                <a16:creationId xmlns:a16="http://schemas.microsoft.com/office/drawing/2014/main" id="{6CF2585A-D39A-E8D8-DCF1-CF33A4F0C2CD}"/>
              </a:ext>
            </a:extLst>
          </p:cNvPr>
          <p:cNvSpPr>
            <a:spLocks noGrp="1"/>
          </p:cNvSpPr>
          <p:nvPr>
            <p:ph idx="1"/>
          </p:nvPr>
        </p:nvSpPr>
        <p:spPr>
          <a:xfrm>
            <a:off x="1143000" y="2401713"/>
            <a:ext cx="7391400" cy="4411663"/>
          </a:xfrm>
        </p:spPr>
        <p:txBody>
          <a:bodyPr>
            <a:noAutofit/>
          </a:bodyPr>
          <a:lstStyle/>
          <a:p>
            <a:pPr algn="just"/>
            <a:r>
              <a:rPr lang="el-GR" sz="1800" dirty="0">
                <a:solidFill>
                  <a:srgbClr val="000000"/>
                </a:solidFill>
                <a:latin typeface="+mn-lt"/>
              </a:rPr>
              <a:t>Γνωστοποιείται, στην Εποπτική Αρχή, εντός 72 ωρών από τη στιγμή που η Επιχείρηση αποκτά γνώση του γεγονότος, εκτός εάν η παραβίαση δεδομένων προσωπικού χαρακτήρα δεν ενδέχεται να προκαλέσει κίνδυνο.</a:t>
            </a:r>
          </a:p>
          <a:p>
            <a:pPr algn="just"/>
            <a:endParaRPr lang="el-GR" sz="1800" dirty="0">
              <a:solidFill>
                <a:srgbClr val="000000"/>
              </a:solidFill>
              <a:latin typeface="+mn-lt"/>
            </a:endParaRPr>
          </a:p>
          <a:p>
            <a:pPr algn="just"/>
            <a:r>
              <a:rPr lang="el-GR" sz="1800" dirty="0">
                <a:solidFill>
                  <a:srgbClr val="000000"/>
                </a:solidFill>
                <a:latin typeface="+mn-lt"/>
              </a:rPr>
              <a:t>Η Γνωστοποίηση περιλαμβάνει:</a:t>
            </a:r>
          </a:p>
          <a:p>
            <a:pPr marL="331470" indent="-285750" algn="just">
              <a:buFont typeface="Arial" panose="020B0604020202020204" pitchFamily="34" charset="0"/>
              <a:buChar char="•"/>
            </a:pPr>
            <a:r>
              <a:rPr lang="el-GR" sz="1800" dirty="0">
                <a:solidFill>
                  <a:srgbClr val="000000"/>
                </a:solidFill>
                <a:latin typeface="+mn-lt"/>
              </a:rPr>
              <a:t>τη φύση της παραβίασης,</a:t>
            </a:r>
          </a:p>
          <a:p>
            <a:pPr marL="331470" indent="-285750" algn="just">
              <a:buFont typeface="Arial" panose="020B0604020202020204" pitchFamily="34" charset="0"/>
              <a:buChar char="•"/>
            </a:pPr>
            <a:r>
              <a:rPr lang="el-GR" sz="1800" dirty="0">
                <a:solidFill>
                  <a:srgbClr val="000000"/>
                </a:solidFill>
                <a:latin typeface="+mn-lt"/>
              </a:rPr>
              <a:t>τις κατηγορίες των επηρεαζόμενων προσωπικών δεδομένων,</a:t>
            </a:r>
          </a:p>
          <a:p>
            <a:pPr marL="331470" indent="-285750" algn="just">
              <a:buFont typeface="Arial" panose="020B0604020202020204" pitchFamily="34" charset="0"/>
              <a:buChar char="•"/>
            </a:pPr>
            <a:r>
              <a:rPr lang="el-GR" sz="1800" dirty="0">
                <a:solidFill>
                  <a:srgbClr val="000000"/>
                </a:solidFill>
                <a:latin typeface="+mn-lt"/>
              </a:rPr>
              <a:t>τον αριθμό των επηρεαζόμενων υποκειμένων,</a:t>
            </a:r>
          </a:p>
          <a:p>
            <a:pPr marL="331470" indent="-285750" algn="just">
              <a:buFont typeface="Arial" panose="020B0604020202020204" pitchFamily="34" charset="0"/>
              <a:buChar char="•"/>
            </a:pPr>
            <a:r>
              <a:rPr lang="el-GR" sz="1800" dirty="0">
                <a:solidFill>
                  <a:srgbClr val="000000"/>
                </a:solidFill>
                <a:latin typeface="+mn-lt"/>
              </a:rPr>
              <a:t>τις ενδεχόμενες συνέπειες της παραβίασης,</a:t>
            </a:r>
          </a:p>
          <a:p>
            <a:pPr marL="331470" indent="-285750" algn="just">
              <a:buFont typeface="Arial" panose="020B0604020202020204" pitchFamily="34" charset="0"/>
              <a:buChar char="•"/>
            </a:pPr>
            <a:r>
              <a:rPr lang="el-GR" sz="1800" dirty="0">
                <a:solidFill>
                  <a:srgbClr val="000000"/>
                </a:solidFill>
                <a:latin typeface="+mn-lt"/>
              </a:rPr>
              <a:t>τα ληφθέντα ή τα προτεινόμενα προς λήψη μέτρα για την αντιμετώπιση της παραβίασης.</a:t>
            </a:r>
          </a:p>
          <a:p>
            <a:pPr algn="just"/>
            <a:endParaRPr lang="el-GR" sz="1800" b="0" i="0" dirty="0">
              <a:solidFill>
                <a:srgbClr val="000000"/>
              </a:solidFill>
              <a:effectLst/>
              <a:latin typeface="+mn-lt"/>
            </a:endParaRPr>
          </a:p>
        </p:txBody>
      </p:sp>
    </p:spTree>
    <p:extLst>
      <p:ext uri="{BB962C8B-B14F-4D97-AF65-F5344CB8AC3E}">
        <p14:creationId xmlns:p14="http://schemas.microsoft.com/office/powerpoint/2010/main" val="3389764934"/>
      </p:ext>
    </p:extLst>
  </p:cSld>
  <p:clrMapOvr>
    <a:masterClrMapping/>
  </p:clrMapOvr>
</p:sld>
</file>

<file path=ppt/theme/theme1.xml><?xml version="1.0" encoding="utf-8"?>
<a:theme xmlns:a="http://schemas.openxmlformats.org/drawingml/2006/main" name="Παρουσίαση εκπαίδευσης πωλήσεων">
  <a:themeElements>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Sales Training_final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692150" marR="0" indent="-347663" algn="l" defTabSz="914400" rtl="0" eaLnBrk="1" fontAlgn="base" latinLnBrk="0" hangingPunct="1">
          <a:lnSpc>
            <a:spcPct val="100000"/>
          </a:lnSpc>
          <a:spcBef>
            <a:spcPct val="20000"/>
          </a:spcBef>
          <a:spcAft>
            <a:spcPct val="0"/>
          </a:spcAft>
          <a:buClr>
            <a:schemeClr val="accent2"/>
          </a:buClr>
          <a:buSzPct val="70000"/>
          <a:buFont typeface="Wingdings" pitchFamily="2" charset="2"/>
          <a:buChar char="l"/>
          <a:tabLst/>
          <a:defRPr kumimoji="0" lang="en-US" sz="2600" b="0" i="0" u="none" strike="noStrike" cap="none" normalizeH="0" baseline="0" smtClean="0">
            <a:ln>
              <a:noFill/>
            </a:ln>
            <a:solidFill>
              <a:schemeClr val="tx1"/>
            </a:solidFill>
            <a:effectLst/>
            <a:latin typeface="Arial" charset="0"/>
          </a:defRPr>
        </a:defPPr>
      </a:lstStyle>
    </a:lnDef>
  </a:objectDefaults>
  <a:extraClrSchemeLst>
    <a:extraClrScheme>
      <a:clrScheme name="Sales Training_final2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Sales Training_final2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Sales Training_final2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Sales Training_final2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Sales Training_final2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Sales Training_final2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Sales Training_final2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Sales Training_final2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Sales Training_final2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Sales Training_final2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_26713467_TF02819076" id="{DDD4FCFF-85BB-4F15-A3EF-B6A4D54973EC}" vid="{CCB98A57-C0DE-42B0-9BD9-5BD234E8ECDB}"/>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781</TotalTime>
  <Words>1049</Words>
  <Application>Microsoft Office PowerPoint</Application>
  <PresentationFormat>On-screen Show (4:3)</PresentationFormat>
  <Paragraphs>166</Paragraphs>
  <Slides>19</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Wingdings</vt:lpstr>
      <vt:lpstr>Παρουσίαση εκπαίδευσης πωλήσεων</vt:lpstr>
      <vt:lpstr>Εφαρμογή του ΓΚΠΔ  στο πλαίσιο της άσκησης  της Επιχειρηματικότητας</vt:lpstr>
      <vt:lpstr>Νομικό πλαίσιο</vt:lpstr>
      <vt:lpstr>Κυριότερες υποχρεώσεις επιχειρήσεων δυνάμει του  νομικού πλαισίου προστασίας προσωπικών δεδομένων</vt:lpstr>
      <vt:lpstr>Ασφάλεια επεξεργασίας  (Άρθρο 32 του ΓΚΠΔ)</vt:lpstr>
      <vt:lpstr>Οργανωτικά μέτρα ασφαλείας</vt:lpstr>
      <vt:lpstr>Τεχνικά μέτρα ασφαλείας</vt:lpstr>
      <vt:lpstr>Εκτίμηση Αντικτύπου  (Άρθρα 35 και 36 ΓΚΠΔ)</vt:lpstr>
      <vt:lpstr>PowerPoint Presentation</vt:lpstr>
      <vt:lpstr>Γνωστοποίηση παραβίασης προσωπικών δεδομένων (Άρθρο 33 ΓΚΠΔ)</vt:lpstr>
      <vt:lpstr>PowerPoint Presentation</vt:lpstr>
      <vt:lpstr>Υποβληθείσες Γνωστοποιήσεις Περιστατικών Παραβίασης</vt:lpstr>
      <vt:lpstr>PowerPoint Presentation</vt:lpstr>
      <vt:lpstr>   Αρχείο δραστηριοτήτων  επεξεργασίας  (Άρθρο 30 ΓΚΠΔ) </vt:lpstr>
      <vt:lpstr>Υπεύθυνος Προστασίας  Δεδομένων (ΥΠΔ)</vt:lpstr>
      <vt:lpstr>Συμμόρφωση με τον ΓΚΠΔ</vt:lpstr>
      <vt:lpstr>Εξουσίες της Αρχής</vt:lpstr>
      <vt:lpstr>Έλεγχοι κατά την περίοδο  2019-2023</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Υπεύθυνος Προστασίας Δεδομένων </dc:title>
  <dc:creator>Elpida Kleanthous</dc:creator>
  <cp:lastModifiedBy>Elpida Kleanthous</cp:lastModifiedBy>
  <cp:revision>39</cp:revision>
  <cp:lastPrinted>2024-04-10T06:11:50Z</cp:lastPrinted>
  <dcterms:created xsi:type="dcterms:W3CDTF">2024-02-08T12:27:11Z</dcterms:created>
  <dcterms:modified xsi:type="dcterms:W3CDTF">2024-04-10T08:58:13Z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